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ist"/>
      <p:regular r:id="rId17"/>
    </p:embeddedFont>
    <p:embeddedFont>
      <p:font typeface="Geis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image" Target="../media/image-1-6.png"/><Relationship Id="rId7" Type="http://schemas.openxmlformats.org/officeDocument/2006/relationships/image" Target="../media/image-1-7.svg"/><Relationship Id="rId8" Type="http://schemas.openxmlformats.org/officeDocument/2006/relationships/slideLayout" Target="../slideLayouts/slideLayout2.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svg"/><Relationship Id="rId14" Type="http://schemas.openxmlformats.org/officeDocument/2006/relationships/image" Target="../media/image-8-14.png"/><Relationship Id="rId15" Type="http://schemas.openxmlformats.org/officeDocument/2006/relationships/image" Target="../media/image-8-15.svg"/><Relationship Id="rId16" Type="http://schemas.openxmlformats.org/officeDocument/2006/relationships/slideLayout" Target="../slideLayouts/slideLayout9.xml"/><Relationship Id="rId1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835343"/>
            <a:ext cx="7556421" cy="992267"/>
          </a:xfrm>
          <a:prstGeom prst="rect">
            <a:avLst/>
          </a:prstGeom>
          <a:noFill/>
          <a:ln/>
        </p:spPr>
        <p:txBody>
          <a:bodyPr wrap="square" lIns="0" tIns="0" rIns="0" bIns="0" rtlCol="0" anchor="t"/>
          <a:lstStyle/>
          <a:p>
            <a:pPr algn="l" indent="0" marL="0">
              <a:lnSpc>
                <a:spcPts val="3900"/>
              </a:lnSpc>
              <a:buNone/>
            </a:pPr>
            <a:r>
              <a:rPr lang="en-US" sz="3100" b="1" dirty="0">
                <a:solidFill>
                  <a:srgbClr val="006747"/>
                </a:solidFill>
                <a:latin typeface="Noto Serif SC Bold" pitchFamily="34" charset="0"/>
                <a:ea typeface="Noto Serif SC Bold" pitchFamily="34" charset="-122"/>
                <a:cs typeface="Noto Serif SC Bold" pitchFamily="34" charset="-120"/>
              </a:rPr>
              <a:t>Community Service Project: Animals and Species</a:t>
            </a:r>
            <a:endParaRPr lang="en-US" sz="3100" dirty="0"/>
          </a:p>
        </p:txBody>
      </p:sp>
      <p:sp>
        <p:nvSpPr>
          <p:cNvPr id="4" name="Text 1"/>
          <p:cNvSpPr/>
          <p:nvPr/>
        </p:nvSpPr>
        <p:spPr>
          <a:xfrm>
            <a:off x="6280190" y="1891070"/>
            <a:ext cx="7556421" cy="793671"/>
          </a:xfrm>
          <a:prstGeom prst="rect">
            <a:avLst/>
          </a:prstGeom>
          <a:noFill/>
          <a:ln/>
        </p:spPr>
        <p:txBody>
          <a:bodyPr wrap="square" lIns="0" tIns="0" rIns="0" bIns="0" rtlCol="0" anchor="t"/>
          <a:lstStyle/>
          <a:p>
            <a:pPr algn="l" indent="0" marL="0">
              <a:lnSpc>
                <a:spcPts val="3100"/>
              </a:lnSpc>
              <a:buNone/>
            </a:pPr>
            <a:r>
              <a:rPr lang="en-US" sz="2500" b="1" dirty="0">
                <a:solidFill>
                  <a:srgbClr val="006747"/>
                </a:solidFill>
                <a:latin typeface="Noto Serif SC Bold" pitchFamily="34" charset="0"/>
                <a:ea typeface="Noto Serif SC Bold" pitchFamily="34" charset="-122"/>
                <a:cs typeface="Noto Serif SC Bold" pitchFamily="34" charset="-120"/>
              </a:rPr>
              <a:t>The "Grami Pashu Sahayak" Web-Based Awareness Platform</a:t>
            </a:r>
            <a:endParaRPr lang="en-US" sz="2500" dirty="0"/>
          </a:p>
        </p:txBody>
      </p:sp>
      <p:sp>
        <p:nvSpPr>
          <p:cNvPr id="5" name="Shape 2"/>
          <p:cNvSpPr/>
          <p:nvPr/>
        </p:nvSpPr>
        <p:spPr>
          <a:xfrm>
            <a:off x="6280190" y="2922865"/>
            <a:ext cx="3698796" cy="2493645"/>
          </a:xfrm>
          <a:prstGeom prst="roundRect">
            <a:avLst>
              <a:gd name="adj" fmla="val 5731"/>
            </a:avLst>
          </a:prstGeom>
          <a:solidFill>
            <a:srgbClr val="D1EFE4"/>
          </a:solidFill>
          <a:ln w="7620">
            <a:solidFill>
              <a:srgbClr val="B7D5CA"/>
            </a:solidFill>
            <a:prstDash val="solid"/>
          </a:ln>
        </p:spPr>
      </p:sp>
      <p:sp>
        <p:nvSpPr>
          <p:cNvPr id="6" name="Shape 3"/>
          <p:cNvSpPr/>
          <p:nvPr/>
        </p:nvSpPr>
        <p:spPr>
          <a:xfrm>
            <a:off x="6446520" y="3089196"/>
            <a:ext cx="476250" cy="476250"/>
          </a:xfrm>
          <a:prstGeom prst="roundRect">
            <a:avLst>
              <a:gd name="adj" fmla="val 19198080"/>
            </a:avLst>
          </a:prstGeom>
          <a:solidFill>
            <a:srgbClr val="006747"/>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7489" y="3220164"/>
            <a:ext cx="214313" cy="214312"/>
          </a:xfrm>
          <a:prstGeom prst="rect">
            <a:avLst/>
          </a:prstGeom>
        </p:spPr>
      </p:pic>
      <p:sp>
        <p:nvSpPr>
          <p:cNvPr id="8" name="Text 4"/>
          <p:cNvSpPr/>
          <p:nvPr/>
        </p:nvSpPr>
        <p:spPr>
          <a:xfrm>
            <a:off x="6446520" y="3724156"/>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Team Members</a:t>
            </a:r>
            <a:endParaRPr lang="en-US" sz="1550" dirty="0"/>
          </a:p>
        </p:txBody>
      </p:sp>
      <p:sp>
        <p:nvSpPr>
          <p:cNvPr id="9" name="Text 5"/>
          <p:cNvSpPr/>
          <p:nvPr/>
        </p:nvSpPr>
        <p:spPr>
          <a:xfrm>
            <a:off x="6446520" y="4067413"/>
            <a:ext cx="336613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B4A4A"/>
                </a:solidFill>
                <a:latin typeface="Geist" pitchFamily="34" charset="0"/>
                <a:ea typeface="Geist" pitchFamily="34" charset="-122"/>
                <a:cs typeface="Geist" pitchFamily="34" charset="-120"/>
              </a:rPr>
              <a:t>Dharmendra Prasaila Yadav (23781A33J3)</a:t>
            </a:r>
            <a:endParaRPr lang="en-US" sz="1250" dirty="0"/>
          </a:p>
        </p:txBody>
      </p:sp>
      <p:sp>
        <p:nvSpPr>
          <p:cNvPr id="10" name="Text 6"/>
          <p:cNvSpPr/>
          <p:nvPr/>
        </p:nvSpPr>
        <p:spPr>
          <a:xfrm>
            <a:off x="6446520" y="4376976"/>
            <a:ext cx="336613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B4A4A"/>
                </a:solidFill>
                <a:latin typeface="Geist" pitchFamily="34" charset="0"/>
                <a:ea typeface="Geist" pitchFamily="34" charset="-122"/>
                <a:cs typeface="Geist" pitchFamily="34" charset="-120"/>
              </a:rPr>
              <a:t>Rajan Prasaila Yadav (23781A33J5)</a:t>
            </a:r>
            <a:endParaRPr lang="en-US" sz="1250" dirty="0"/>
          </a:p>
        </p:txBody>
      </p:sp>
      <p:sp>
        <p:nvSpPr>
          <p:cNvPr id="11" name="Text 7"/>
          <p:cNvSpPr/>
          <p:nvPr/>
        </p:nvSpPr>
        <p:spPr>
          <a:xfrm>
            <a:off x="6446520" y="4686538"/>
            <a:ext cx="336613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B4A4A"/>
                </a:solidFill>
                <a:latin typeface="Geist" pitchFamily="34" charset="0"/>
                <a:ea typeface="Geist" pitchFamily="34" charset="-122"/>
                <a:cs typeface="Geist" pitchFamily="34" charset="-120"/>
              </a:rPr>
              <a:t>Nitesh Mehta (23781A33J4)</a:t>
            </a:r>
            <a:endParaRPr lang="en-US" sz="1250" dirty="0"/>
          </a:p>
        </p:txBody>
      </p:sp>
      <p:sp>
        <p:nvSpPr>
          <p:cNvPr id="12" name="Text 8"/>
          <p:cNvSpPr/>
          <p:nvPr/>
        </p:nvSpPr>
        <p:spPr>
          <a:xfrm>
            <a:off x="6446520" y="4996101"/>
            <a:ext cx="336613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B4A4A"/>
                </a:solidFill>
                <a:latin typeface="Geist" pitchFamily="34" charset="0"/>
                <a:ea typeface="Geist" pitchFamily="34" charset="-122"/>
                <a:cs typeface="Geist" pitchFamily="34" charset="-120"/>
              </a:rPr>
              <a:t>Chode S Arjun Kumar (23781A33J2)</a:t>
            </a:r>
            <a:endParaRPr lang="en-US" sz="1250" dirty="0"/>
          </a:p>
        </p:txBody>
      </p:sp>
      <p:sp>
        <p:nvSpPr>
          <p:cNvPr id="13" name="Shape 9"/>
          <p:cNvSpPr/>
          <p:nvPr/>
        </p:nvSpPr>
        <p:spPr>
          <a:xfrm>
            <a:off x="10137696" y="2922865"/>
            <a:ext cx="3698915" cy="2493645"/>
          </a:xfrm>
          <a:prstGeom prst="roundRect">
            <a:avLst>
              <a:gd name="adj" fmla="val 5731"/>
            </a:avLst>
          </a:prstGeom>
          <a:solidFill>
            <a:srgbClr val="D1EFE4"/>
          </a:solidFill>
          <a:ln w="7620">
            <a:solidFill>
              <a:srgbClr val="B7D5CA"/>
            </a:solidFill>
            <a:prstDash val="solid"/>
          </a:ln>
        </p:spPr>
      </p:sp>
      <p:sp>
        <p:nvSpPr>
          <p:cNvPr id="14" name="Shape 10"/>
          <p:cNvSpPr/>
          <p:nvPr/>
        </p:nvSpPr>
        <p:spPr>
          <a:xfrm>
            <a:off x="10304026" y="3089196"/>
            <a:ext cx="476250" cy="476250"/>
          </a:xfrm>
          <a:prstGeom prst="roundRect">
            <a:avLst>
              <a:gd name="adj" fmla="val 19198080"/>
            </a:avLst>
          </a:prstGeom>
          <a:solidFill>
            <a:srgbClr val="006747"/>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4995" y="3220164"/>
            <a:ext cx="214313" cy="214312"/>
          </a:xfrm>
          <a:prstGeom prst="rect">
            <a:avLst/>
          </a:prstGeom>
        </p:spPr>
      </p:pic>
      <p:sp>
        <p:nvSpPr>
          <p:cNvPr id="16" name="Text 11"/>
          <p:cNvSpPr/>
          <p:nvPr/>
        </p:nvSpPr>
        <p:spPr>
          <a:xfrm>
            <a:off x="10304026" y="3724156"/>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Guide</a:t>
            </a:r>
            <a:endParaRPr lang="en-US" sz="1550" dirty="0"/>
          </a:p>
        </p:txBody>
      </p:sp>
      <p:sp>
        <p:nvSpPr>
          <p:cNvPr id="17" name="Text 12"/>
          <p:cNvSpPr/>
          <p:nvPr/>
        </p:nvSpPr>
        <p:spPr>
          <a:xfrm>
            <a:off x="10304026" y="4067413"/>
            <a:ext cx="3366254"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Dr. Mohan raj, Ph.D.</a:t>
            </a:r>
            <a:endParaRPr lang="en-US" sz="1250" dirty="0"/>
          </a:p>
        </p:txBody>
      </p:sp>
      <p:sp>
        <p:nvSpPr>
          <p:cNvPr id="18" name="Shape 13"/>
          <p:cNvSpPr/>
          <p:nvPr/>
        </p:nvSpPr>
        <p:spPr>
          <a:xfrm>
            <a:off x="6280190" y="5575221"/>
            <a:ext cx="7556421" cy="1819037"/>
          </a:xfrm>
          <a:prstGeom prst="roundRect">
            <a:avLst>
              <a:gd name="adj" fmla="val 7856"/>
            </a:avLst>
          </a:prstGeom>
          <a:solidFill>
            <a:srgbClr val="D1EFE4"/>
          </a:solidFill>
          <a:ln w="7620">
            <a:solidFill>
              <a:srgbClr val="B7D5CA"/>
            </a:solidFill>
            <a:prstDash val="solid"/>
          </a:ln>
        </p:spPr>
      </p:sp>
      <p:sp>
        <p:nvSpPr>
          <p:cNvPr id="19" name="Shape 14"/>
          <p:cNvSpPr/>
          <p:nvPr/>
        </p:nvSpPr>
        <p:spPr>
          <a:xfrm>
            <a:off x="6446520" y="5741551"/>
            <a:ext cx="476250" cy="476250"/>
          </a:xfrm>
          <a:prstGeom prst="roundRect">
            <a:avLst>
              <a:gd name="adj" fmla="val 19198080"/>
            </a:avLst>
          </a:prstGeom>
          <a:solidFill>
            <a:srgbClr val="006747"/>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489" y="5872520"/>
            <a:ext cx="214313" cy="214312"/>
          </a:xfrm>
          <a:prstGeom prst="rect">
            <a:avLst/>
          </a:prstGeom>
        </p:spPr>
      </p:pic>
      <p:sp>
        <p:nvSpPr>
          <p:cNvPr id="21" name="Text 15"/>
          <p:cNvSpPr/>
          <p:nvPr/>
        </p:nvSpPr>
        <p:spPr>
          <a:xfrm>
            <a:off x="6446520" y="637651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B4A4A"/>
                </a:solidFill>
                <a:latin typeface="Noto Serif SC Bold" pitchFamily="34" charset="0"/>
                <a:ea typeface="Noto Serif SC Bold" pitchFamily="34" charset="-122"/>
                <a:cs typeface="Noto Serif SC Bold" pitchFamily="34" charset="-120"/>
              </a:rPr>
              <a:t>Institution</a:t>
            </a:r>
            <a:endParaRPr lang="en-US" sz="1550" dirty="0"/>
          </a:p>
        </p:txBody>
      </p:sp>
      <p:sp>
        <p:nvSpPr>
          <p:cNvPr id="22" name="Text 16"/>
          <p:cNvSpPr/>
          <p:nvPr/>
        </p:nvSpPr>
        <p:spPr>
          <a:xfrm>
            <a:off x="6446520" y="6719768"/>
            <a:ext cx="7223760" cy="508159"/>
          </a:xfrm>
          <a:prstGeom prst="rect">
            <a:avLst/>
          </a:prstGeom>
          <a:noFill/>
          <a:ln/>
        </p:spPr>
        <p:txBody>
          <a:bodyPr wrap="squar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Department of Computer Science and Engineering (AI-ML), Sri Venkateswara College of Engineering &amp; Technology (Autonomous), Chittoor</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8966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Acknowledgements</a:t>
            </a:r>
            <a:endParaRPr lang="en-US" sz="3900" dirty="0"/>
          </a:p>
        </p:txBody>
      </p:sp>
      <p:sp>
        <p:nvSpPr>
          <p:cNvPr id="3" name="Text 1"/>
          <p:cNvSpPr/>
          <p:nvPr/>
        </p:nvSpPr>
        <p:spPr>
          <a:xfrm>
            <a:off x="793790" y="210657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This project would not have been possible without the invaluable guidance, support, and dedication of several individuals and organizations.</a:t>
            </a:r>
            <a:endParaRPr lang="en-US" sz="1550" dirty="0"/>
          </a:p>
        </p:txBody>
      </p:sp>
      <p:sp>
        <p:nvSpPr>
          <p:cNvPr id="4" name="Text 2"/>
          <p:cNvSpPr/>
          <p:nvPr/>
        </p:nvSpPr>
        <p:spPr>
          <a:xfrm>
            <a:off x="1091446" y="2870597"/>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We extend our deepest gratitude to our esteemed guide, </a:t>
            </a:r>
            <a:pPr algn="l" indent="0" marL="0">
              <a:lnSpc>
                <a:spcPts val="2500"/>
              </a:lnSpc>
              <a:buNone/>
            </a:pPr>
            <a:r>
              <a:rPr lang="en-US" sz="1550" b="1" dirty="0">
                <a:solidFill>
                  <a:srgbClr val="4B4A4A"/>
                </a:solidFill>
                <a:latin typeface="Geist" pitchFamily="34" charset="0"/>
                <a:ea typeface="Geist" pitchFamily="34" charset="-122"/>
                <a:cs typeface="Geist" pitchFamily="34" charset="-120"/>
              </a:rPr>
              <a:t>Dr. Mohanraj Ramamoorthy</a:t>
            </a:r>
            <a:pPr algn="l" indent="0" marL="0">
              <a:lnSpc>
                <a:spcPts val="2500"/>
              </a:lnSpc>
              <a:buNone/>
            </a:pPr>
            <a:r>
              <a:rPr lang="en-US" sz="1550" dirty="0">
                <a:solidFill>
                  <a:srgbClr val="4B4A4A"/>
                </a:solidFill>
                <a:latin typeface="Geist" pitchFamily="34" charset="0"/>
                <a:ea typeface="Geist" pitchFamily="34" charset="-122"/>
                <a:cs typeface="Geist" pitchFamily="34" charset="-120"/>
              </a:rPr>
              <a:t>, for his unwavering inspiration, expert mentorship, and continuous support throughout the project lifecycle.</a:t>
            </a:r>
            <a:endParaRPr lang="en-US" sz="1550" dirty="0"/>
          </a:p>
        </p:txBody>
      </p:sp>
      <p:sp>
        <p:nvSpPr>
          <p:cNvPr id="5" name="Text 3"/>
          <p:cNvSpPr/>
          <p:nvPr/>
        </p:nvSpPr>
        <p:spPr>
          <a:xfrm>
            <a:off x="1091446" y="3728918"/>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Our sincere thanks go to our Head of Department, </a:t>
            </a:r>
            <a:pPr algn="l" indent="0" marL="0">
              <a:lnSpc>
                <a:spcPts val="2500"/>
              </a:lnSpc>
              <a:buNone/>
            </a:pPr>
            <a:r>
              <a:rPr lang="en-US" sz="1550" b="1" dirty="0">
                <a:solidFill>
                  <a:srgbClr val="4B4A4A"/>
                </a:solidFill>
                <a:latin typeface="Geist" pitchFamily="34" charset="0"/>
                <a:ea typeface="Geist" pitchFamily="34" charset="-122"/>
                <a:cs typeface="Geist" pitchFamily="34" charset="-120"/>
              </a:rPr>
              <a:t>Dr. M Lavanya</a:t>
            </a:r>
            <a:pPr algn="l" indent="0" marL="0">
              <a:lnSpc>
                <a:spcPts val="2500"/>
              </a:lnSpc>
              <a:buNone/>
            </a:pPr>
            <a:r>
              <a:rPr lang="en-US" sz="1550" dirty="0">
                <a:solidFill>
                  <a:srgbClr val="4B4A4A"/>
                </a:solidFill>
                <a:latin typeface="Geist" pitchFamily="34" charset="0"/>
                <a:ea typeface="Geist" pitchFamily="34" charset="-122"/>
                <a:cs typeface="Geist" pitchFamily="34" charset="-120"/>
              </a:rPr>
              <a:t>, and our respected Principal, </a:t>
            </a:r>
            <a:pPr algn="l" indent="0" marL="0">
              <a:lnSpc>
                <a:spcPts val="2500"/>
              </a:lnSpc>
              <a:buNone/>
            </a:pPr>
            <a:r>
              <a:rPr lang="en-US" sz="1550" b="1" dirty="0">
                <a:solidFill>
                  <a:srgbClr val="4B4A4A"/>
                </a:solidFill>
                <a:latin typeface="Geist" pitchFamily="34" charset="0"/>
                <a:ea typeface="Geist" pitchFamily="34" charset="-122"/>
                <a:cs typeface="Geist" pitchFamily="34" charset="-120"/>
              </a:rPr>
              <a:t>Dr. M. MOHAN BABU</a:t>
            </a:r>
            <a:pPr algn="l" indent="0" marL="0">
              <a:lnSpc>
                <a:spcPts val="2500"/>
              </a:lnSpc>
              <a:buNone/>
            </a:pPr>
            <a:r>
              <a:rPr lang="en-US" sz="1550" dirty="0">
                <a:solidFill>
                  <a:srgbClr val="4B4A4A"/>
                </a:solidFill>
                <a:latin typeface="Geist" pitchFamily="34" charset="0"/>
                <a:ea typeface="Geist" pitchFamily="34" charset="-122"/>
                <a:cs typeface="Geist" pitchFamily="34" charset="-120"/>
              </a:rPr>
              <a:t>, for providing the necessary resources and fostering an environment conducive to this community service initiative.</a:t>
            </a:r>
            <a:endParaRPr lang="en-US" sz="1550" dirty="0"/>
          </a:p>
        </p:txBody>
      </p:sp>
      <p:sp>
        <p:nvSpPr>
          <p:cNvPr id="6" name="Text 4"/>
          <p:cNvSpPr/>
          <p:nvPr/>
        </p:nvSpPr>
        <p:spPr>
          <a:xfrm>
            <a:off x="1091446" y="4587240"/>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We are especially thankful to the </a:t>
            </a:r>
            <a:pPr algn="l" indent="0" marL="0">
              <a:lnSpc>
                <a:spcPts val="2500"/>
              </a:lnSpc>
              <a:buNone/>
            </a:pPr>
            <a:r>
              <a:rPr lang="en-US" sz="1550" b="1" dirty="0">
                <a:solidFill>
                  <a:srgbClr val="4B4A4A"/>
                </a:solidFill>
                <a:latin typeface="Geist" pitchFamily="34" charset="0"/>
                <a:ea typeface="Geist" pitchFamily="34" charset="-122"/>
                <a:cs typeface="Geist" pitchFamily="34" charset="-120"/>
              </a:rPr>
              <a:t>farmers and community members of Nandanoor village</a:t>
            </a:r>
            <a:pPr algn="l" indent="0" marL="0">
              <a:lnSpc>
                <a:spcPts val="2500"/>
              </a:lnSpc>
              <a:buNone/>
            </a:pPr>
            <a:r>
              <a:rPr lang="en-US" sz="1550" dirty="0">
                <a:solidFill>
                  <a:srgbClr val="4B4A4A"/>
                </a:solidFill>
                <a:latin typeface="Geist" pitchFamily="34" charset="0"/>
                <a:ea typeface="Geist" pitchFamily="34" charset="-122"/>
                <a:cs typeface="Geist" pitchFamily="34" charset="-120"/>
              </a:rPr>
              <a:t> for their generous allocation of time, their openness in sharing their experiences, and their invaluable feedback, which was crucial to the project's success.</a:t>
            </a:r>
            <a:endParaRPr lang="en-US" sz="1550" dirty="0"/>
          </a:p>
        </p:txBody>
      </p:sp>
      <p:sp>
        <p:nvSpPr>
          <p:cNvPr id="7" name="Text 5"/>
          <p:cNvSpPr/>
          <p:nvPr/>
        </p:nvSpPr>
        <p:spPr>
          <a:xfrm>
            <a:off x="1091446" y="5445562"/>
            <a:ext cx="12745164"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Finally, we express our heartfelt appreciation to our parents and friends for their constant encouragement and belief in our endeavors.</a:t>
            </a:r>
            <a:endParaRPr lang="en-US" sz="1550" dirty="0"/>
          </a:p>
        </p:txBody>
      </p:sp>
      <p:sp>
        <p:nvSpPr>
          <p:cNvPr id="8" name="Shape 6"/>
          <p:cNvSpPr/>
          <p:nvPr/>
        </p:nvSpPr>
        <p:spPr>
          <a:xfrm>
            <a:off x="793790" y="2647355"/>
            <a:ext cx="22860" cy="3338989"/>
          </a:xfrm>
          <a:prstGeom prst="rect">
            <a:avLst/>
          </a:prstGeom>
          <a:solidFill>
            <a:srgbClr val="006747"/>
          </a:solidFill>
          <a:ln/>
        </p:spPr>
      </p:sp>
      <p:sp>
        <p:nvSpPr>
          <p:cNvPr id="9" name="Text 7"/>
          <p:cNvSpPr/>
          <p:nvPr/>
        </p:nvSpPr>
        <p:spPr>
          <a:xfrm>
            <a:off x="793790" y="6284000"/>
            <a:ext cx="7929920" cy="855821"/>
          </a:xfrm>
          <a:prstGeom prst="rect">
            <a:avLst/>
          </a:prstGeom>
          <a:noFill/>
          <a:ln/>
        </p:spPr>
        <p:txBody>
          <a:bodyPr wrap="none" lIns="0" tIns="0" rIns="0" bIns="0" rtlCol="0" anchor="t"/>
          <a:lstStyle/>
          <a:p>
            <a:pPr algn="l" indent="0" marL="0">
              <a:lnSpc>
                <a:spcPts val="6700"/>
              </a:lnSpc>
              <a:buNone/>
            </a:pPr>
            <a:r>
              <a:rPr lang="en-US" sz="5350" b="1" dirty="0">
                <a:solidFill>
                  <a:srgbClr val="006747"/>
                </a:solidFill>
                <a:latin typeface="Noto Serif SC Bold" pitchFamily="34" charset="0"/>
                <a:ea typeface="Noto Serif SC Bold" pitchFamily="34" charset="-122"/>
                <a:cs typeface="Noto Serif SC Bold" pitchFamily="34" charset="-120"/>
              </a:rPr>
              <a:t>Thank You. Questions?</a:t>
            </a:r>
            <a:endParaRPr lang="en-US" sz="5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18649"/>
            <a:ext cx="9070896"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The Challenge in Nandanoor Village</a:t>
            </a:r>
            <a:endParaRPr lang="en-US" sz="3900" dirty="0"/>
          </a:p>
        </p:txBody>
      </p:sp>
      <p:sp>
        <p:nvSpPr>
          <p:cNvPr id="3" name="Text 1"/>
          <p:cNvSpPr/>
          <p:nvPr/>
        </p:nvSpPr>
        <p:spPr>
          <a:xfrm>
            <a:off x="793790" y="1635562"/>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Nandanoor village, located in Chittoor District, is a rural community heavily reliant on agriculture and livestock farming, primarily involving cows, buffaloes, and goats. Despite the crucial role these animals play in the villagers' livelihoods, significant challenges hinder optimal animal care and productivity.</a:t>
            </a:r>
            <a:endParaRPr lang="en-US" sz="1550" dirty="0"/>
          </a:p>
        </p:txBody>
      </p:sp>
      <p:sp>
        <p:nvSpPr>
          <p:cNvPr id="4" name="Shape 2"/>
          <p:cNvSpPr/>
          <p:nvPr/>
        </p:nvSpPr>
        <p:spPr>
          <a:xfrm>
            <a:off x="793790" y="2811423"/>
            <a:ext cx="4215289" cy="2141815"/>
          </a:xfrm>
          <a:prstGeom prst="roundRect">
            <a:avLst>
              <a:gd name="adj" fmla="val 5123"/>
            </a:avLst>
          </a:prstGeom>
          <a:solidFill>
            <a:srgbClr val="E5F9F2">
              <a:alpha val="95000"/>
            </a:srgbClr>
          </a:solidFill>
          <a:ln w="22860">
            <a:solidFill>
              <a:srgbClr val="B7D5CA"/>
            </a:solidFill>
            <a:prstDash val="solid"/>
          </a:ln>
        </p:spPr>
      </p:sp>
      <p:sp>
        <p:nvSpPr>
          <p:cNvPr id="5" name="Shape 3"/>
          <p:cNvSpPr/>
          <p:nvPr/>
        </p:nvSpPr>
        <p:spPr>
          <a:xfrm>
            <a:off x="770930" y="2811423"/>
            <a:ext cx="91440" cy="2141815"/>
          </a:xfrm>
          <a:prstGeom prst="roundRect">
            <a:avLst>
              <a:gd name="adj" fmla="val 195349"/>
            </a:avLst>
          </a:prstGeom>
          <a:solidFill>
            <a:srgbClr val="006747"/>
          </a:solidFill>
          <a:ln/>
        </p:spPr>
      </p:sp>
      <p:sp>
        <p:nvSpPr>
          <p:cNvPr id="6" name="Text 4"/>
          <p:cNvSpPr/>
          <p:nvPr/>
        </p:nvSpPr>
        <p:spPr>
          <a:xfrm>
            <a:off x="1083588" y="3032641"/>
            <a:ext cx="3398282"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Lack of Veterinary Support</a:t>
            </a:r>
            <a:endParaRPr lang="en-US" sz="1950" dirty="0"/>
          </a:p>
        </p:txBody>
      </p:sp>
      <p:sp>
        <p:nvSpPr>
          <p:cNvPr id="7" name="Text 5"/>
          <p:cNvSpPr/>
          <p:nvPr/>
        </p:nvSpPr>
        <p:spPr>
          <a:xfrm>
            <a:off x="1083588" y="3461861"/>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Farmers often struggle to access timely and effective medical assistance for their animals due to limited veterinary services in the area.</a:t>
            </a:r>
            <a:endParaRPr lang="en-US" sz="1550" dirty="0"/>
          </a:p>
        </p:txBody>
      </p:sp>
      <p:sp>
        <p:nvSpPr>
          <p:cNvPr id="8" name="Shape 6"/>
          <p:cNvSpPr/>
          <p:nvPr/>
        </p:nvSpPr>
        <p:spPr>
          <a:xfrm>
            <a:off x="5207437" y="2811423"/>
            <a:ext cx="4215408" cy="2141815"/>
          </a:xfrm>
          <a:prstGeom prst="roundRect">
            <a:avLst>
              <a:gd name="adj" fmla="val 5123"/>
            </a:avLst>
          </a:prstGeom>
          <a:solidFill>
            <a:srgbClr val="E5F9F2">
              <a:alpha val="95000"/>
            </a:srgbClr>
          </a:solidFill>
          <a:ln w="22860">
            <a:solidFill>
              <a:srgbClr val="B7D5CA"/>
            </a:solidFill>
            <a:prstDash val="solid"/>
          </a:ln>
        </p:spPr>
      </p:sp>
      <p:sp>
        <p:nvSpPr>
          <p:cNvPr id="9" name="Shape 7"/>
          <p:cNvSpPr/>
          <p:nvPr/>
        </p:nvSpPr>
        <p:spPr>
          <a:xfrm>
            <a:off x="5184577" y="2811423"/>
            <a:ext cx="91440" cy="2141815"/>
          </a:xfrm>
          <a:prstGeom prst="roundRect">
            <a:avLst>
              <a:gd name="adj" fmla="val 195349"/>
            </a:avLst>
          </a:prstGeom>
          <a:solidFill>
            <a:srgbClr val="006747"/>
          </a:solidFill>
          <a:ln/>
        </p:spPr>
      </p:sp>
      <p:sp>
        <p:nvSpPr>
          <p:cNvPr id="10" name="Text 8"/>
          <p:cNvSpPr/>
          <p:nvPr/>
        </p:nvSpPr>
        <p:spPr>
          <a:xfrm>
            <a:off x="5497235" y="303264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Low Awareness</a:t>
            </a:r>
            <a:endParaRPr lang="en-US" sz="1950" dirty="0"/>
          </a:p>
        </p:txBody>
      </p:sp>
      <p:sp>
        <p:nvSpPr>
          <p:cNvPr id="11" name="Text 9"/>
          <p:cNvSpPr/>
          <p:nvPr/>
        </p:nvSpPr>
        <p:spPr>
          <a:xfrm>
            <a:off x="5497235" y="3461861"/>
            <a:ext cx="3704392"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There is a widespread lack of knowledge regarding balanced diets, proper feeding schedules, and modern nutritional practices for livestock.</a:t>
            </a:r>
            <a:endParaRPr lang="en-US" sz="1550" dirty="0"/>
          </a:p>
        </p:txBody>
      </p:sp>
      <p:sp>
        <p:nvSpPr>
          <p:cNvPr id="12" name="Shape 10"/>
          <p:cNvSpPr/>
          <p:nvPr/>
        </p:nvSpPr>
        <p:spPr>
          <a:xfrm>
            <a:off x="9621203" y="2811423"/>
            <a:ext cx="4215289" cy="2141815"/>
          </a:xfrm>
          <a:prstGeom prst="roundRect">
            <a:avLst>
              <a:gd name="adj" fmla="val 5123"/>
            </a:avLst>
          </a:prstGeom>
          <a:solidFill>
            <a:srgbClr val="E5F9F2">
              <a:alpha val="95000"/>
            </a:srgbClr>
          </a:solidFill>
          <a:ln w="22860">
            <a:solidFill>
              <a:srgbClr val="B7D5CA"/>
            </a:solidFill>
            <a:prstDash val="solid"/>
          </a:ln>
        </p:spPr>
      </p:sp>
      <p:sp>
        <p:nvSpPr>
          <p:cNvPr id="13" name="Shape 11"/>
          <p:cNvSpPr/>
          <p:nvPr/>
        </p:nvSpPr>
        <p:spPr>
          <a:xfrm>
            <a:off x="9598343" y="2811423"/>
            <a:ext cx="91440" cy="2141815"/>
          </a:xfrm>
          <a:prstGeom prst="roundRect">
            <a:avLst>
              <a:gd name="adj" fmla="val 195349"/>
            </a:avLst>
          </a:prstGeom>
          <a:solidFill>
            <a:srgbClr val="006747"/>
          </a:solidFill>
          <a:ln/>
        </p:spPr>
      </p:sp>
      <p:sp>
        <p:nvSpPr>
          <p:cNvPr id="14" name="Text 12"/>
          <p:cNvSpPr/>
          <p:nvPr/>
        </p:nvSpPr>
        <p:spPr>
          <a:xfrm>
            <a:off x="9911001" y="303264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Poor Hygiene</a:t>
            </a:r>
            <a:endParaRPr lang="en-US" sz="1950" dirty="0"/>
          </a:p>
        </p:txBody>
      </p:sp>
      <p:sp>
        <p:nvSpPr>
          <p:cNvPr id="15" name="Text 13"/>
          <p:cNvSpPr/>
          <p:nvPr/>
        </p:nvSpPr>
        <p:spPr>
          <a:xfrm>
            <a:off x="9911001" y="3461861"/>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Animal sheds are frequently not cleaned regularly, leading to unsanitary conditions that foster infections and disease.</a:t>
            </a:r>
            <a:endParaRPr lang="en-US" sz="1550" dirty="0"/>
          </a:p>
        </p:txBody>
      </p:sp>
      <p:sp>
        <p:nvSpPr>
          <p:cNvPr id="16" name="Shape 14"/>
          <p:cNvSpPr/>
          <p:nvPr/>
        </p:nvSpPr>
        <p:spPr>
          <a:xfrm>
            <a:off x="793790" y="5151596"/>
            <a:ext cx="4215289" cy="2459355"/>
          </a:xfrm>
          <a:prstGeom prst="roundRect">
            <a:avLst>
              <a:gd name="adj" fmla="val 4462"/>
            </a:avLst>
          </a:prstGeom>
          <a:solidFill>
            <a:srgbClr val="E5F9F2">
              <a:alpha val="95000"/>
            </a:srgbClr>
          </a:solidFill>
          <a:ln w="22860">
            <a:solidFill>
              <a:srgbClr val="B7D5CA"/>
            </a:solidFill>
            <a:prstDash val="solid"/>
          </a:ln>
        </p:spPr>
      </p:sp>
      <p:sp>
        <p:nvSpPr>
          <p:cNvPr id="17" name="Shape 15"/>
          <p:cNvSpPr/>
          <p:nvPr/>
        </p:nvSpPr>
        <p:spPr>
          <a:xfrm>
            <a:off x="770930" y="5151596"/>
            <a:ext cx="91440" cy="2459355"/>
          </a:xfrm>
          <a:prstGeom prst="roundRect">
            <a:avLst>
              <a:gd name="adj" fmla="val 195349"/>
            </a:avLst>
          </a:prstGeom>
          <a:solidFill>
            <a:srgbClr val="006747"/>
          </a:solidFill>
          <a:ln/>
        </p:spPr>
      </p:sp>
      <p:sp>
        <p:nvSpPr>
          <p:cNvPr id="18" name="Text 16"/>
          <p:cNvSpPr/>
          <p:nvPr/>
        </p:nvSpPr>
        <p:spPr>
          <a:xfrm>
            <a:off x="1083588" y="5372814"/>
            <a:ext cx="2716411"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Irregular Vaccination</a:t>
            </a:r>
            <a:endParaRPr lang="en-US" sz="1950" dirty="0"/>
          </a:p>
        </p:txBody>
      </p:sp>
      <p:sp>
        <p:nvSpPr>
          <p:cNvPr id="19" name="Text 17"/>
          <p:cNvSpPr/>
          <p:nvPr/>
        </p:nvSpPr>
        <p:spPr>
          <a:xfrm>
            <a:off x="1083588" y="5802035"/>
            <a:ext cx="3704273"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Most farmers do not adhere to a consistent vaccination schedule for their animals, largely due to a lack of guidance and awareness of its importance.</a:t>
            </a:r>
            <a:endParaRPr lang="en-US" sz="1550" dirty="0"/>
          </a:p>
        </p:txBody>
      </p:sp>
      <p:sp>
        <p:nvSpPr>
          <p:cNvPr id="20" name="Shape 18"/>
          <p:cNvSpPr/>
          <p:nvPr/>
        </p:nvSpPr>
        <p:spPr>
          <a:xfrm>
            <a:off x="5207437" y="5151596"/>
            <a:ext cx="4215408" cy="2459355"/>
          </a:xfrm>
          <a:prstGeom prst="roundRect">
            <a:avLst>
              <a:gd name="adj" fmla="val 4462"/>
            </a:avLst>
          </a:prstGeom>
          <a:solidFill>
            <a:srgbClr val="E5F9F2">
              <a:alpha val="95000"/>
            </a:srgbClr>
          </a:solidFill>
          <a:ln w="22860">
            <a:solidFill>
              <a:srgbClr val="B7D5CA"/>
            </a:solidFill>
            <a:prstDash val="solid"/>
          </a:ln>
        </p:spPr>
      </p:sp>
      <p:sp>
        <p:nvSpPr>
          <p:cNvPr id="21" name="Shape 19"/>
          <p:cNvSpPr/>
          <p:nvPr/>
        </p:nvSpPr>
        <p:spPr>
          <a:xfrm>
            <a:off x="5184577" y="5151596"/>
            <a:ext cx="91440" cy="2459355"/>
          </a:xfrm>
          <a:prstGeom prst="roundRect">
            <a:avLst>
              <a:gd name="adj" fmla="val 195349"/>
            </a:avLst>
          </a:prstGeom>
          <a:solidFill>
            <a:srgbClr val="006747"/>
          </a:solidFill>
          <a:ln/>
        </p:spPr>
      </p:sp>
      <p:sp>
        <p:nvSpPr>
          <p:cNvPr id="22" name="Text 20"/>
          <p:cNvSpPr/>
          <p:nvPr/>
        </p:nvSpPr>
        <p:spPr>
          <a:xfrm>
            <a:off x="5497235" y="537281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Information Gap</a:t>
            </a:r>
            <a:endParaRPr lang="en-US" sz="1950" dirty="0"/>
          </a:p>
        </p:txBody>
      </p:sp>
      <p:sp>
        <p:nvSpPr>
          <p:cNvPr id="23" name="Text 21"/>
          <p:cNvSpPr/>
          <p:nvPr/>
        </p:nvSpPr>
        <p:spPr>
          <a:xfrm>
            <a:off x="5497235" y="5802035"/>
            <a:ext cx="3704392"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Villagers have restricted access to reliable, up-to-date information and resources concerning comprehensive animal care.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3641" y="380643"/>
            <a:ext cx="7790259" cy="389334"/>
          </a:xfrm>
          <a:prstGeom prst="rect">
            <a:avLst/>
          </a:prstGeom>
          <a:noFill/>
          <a:ln/>
        </p:spPr>
        <p:txBody>
          <a:bodyPr wrap="none" lIns="0" tIns="0" rIns="0" bIns="0" rtlCol="0" anchor="t"/>
          <a:lstStyle/>
          <a:p>
            <a:pPr algn="l" indent="0" marL="0">
              <a:lnSpc>
                <a:spcPts val="3050"/>
              </a:lnSpc>
              <a:buNone/>
            </a:pPr>
            <a:r>
              <a:rPr lang="en-US" sz="2450" b="1" dirty="0">
                <a:solidFill>
                  <a:srgbClr val="006747"/>
                </a:solidFill>
                <a:latin typeface="Noto Serif SC Bold" pitchFamily="34" charset="0"/>
                <a:ea typeface="Noto Serif SC Bold" pitchFamily="34" charset="-122"/>
                <a:cs typeface="Noto Serif SC Bold" pitchFamily="34" charset="-120"/>
              </a:rPr>
              <a:t>Objective &amp; Our Solution: "Grami Pashu Sahayak"</a:t>
            </a:r>
            <a:endParaRPr lang="en-US" sz="2450" dirty="0"/>
          </a:p>
        </p:txBody>
      </p:sp>
      <p:sp>
        <p:nvSpPr>
          <p:cNvPr id="3" name="Text 1"/>
          <p:cNvSpPr/>
          <p:nvPr/>
        </p:nvSpPr>
        <p:spPr>
          <a:xfrm>
            <a:off x="553641" y="1019056"/>
            <a:ext cx="13523119" cy="199192"/>
          </a:xfrm>
          <a:prstGeom prst="rect">
            <a:avLst/>
          </a:prstGeom>
          <a:noFill/>
          <a:ln/>
        </p:spPr>
        <p:txBody>
          <a:bodyPr wrap="none" lIns="0" tIns="0" rIns="0" bIns="0" rtlCol="0" anchor="t"/>
          <a:lstStyle/>
          <a:p>
            <a:pPr algn="l" indent="0" marL="0">
              <a:lnSpc>
                <a:spcPts val="1550"/>
              </a:lnSpc>
              <a:buNone/>
            </a:pPr>
            <a:r>
              <a:rPr lang="en-US" sz="950" dirty="0">
                <a:solidFill>
                  <a:srgbClr val="4B4A4A"/>
                </a:solidFill>
                <a:latin typeface="Geist" pitchFamily="34" charset="0"/>
                <a:ea typeface="Geist" pitchFamily="34" charset="-122"/>
                <a:cs typeface="Geist" pitchFamily="34" charset="-120"/>
              </a:rPr>
              <a:t>Recognizing the urgent need for accessible animal care resources in rural communities, our project aimed to bridge the information gap through a tailored digital solution.</a:t>
            </a:r>
            <a:endParaRPr lang="en-US" sz="950" dirty="0"/>
          </a:p>
        </p:txBody>
      </p:sp>
      <p:sp>
        <p:nvSpPr>
          <p:cNvPr id="4" name="Shape 2"/>
          <p:cNvSpPr/>
          <p:nvPr/>
        </p:nvSpPr>
        <p:spPr>
          <a:xfrm>
            <a:off x="553641" y="1358384"/>
            <a:ext cx="6699290" cy="970955"/>
          </a:xfrm>
          <a:prstGeom prst="roundRect">
            <a:avLst>
              <a:gd name="adj" fmla="val 11548"/>
            </a:avLst>
          </a:prstGeom>
          <a:solidFill>
            <a:srgbClr val="D1EFE4"/>
          </a:solidFill>
          <a:ln w="7620">
            <a:solidFill>
              <a:srgbClr val="B7D5CA"/>
            </a:solidFill>
            <a:prstDash val="solid"/>
          </a:ln>
        </p:spPr>
      </p:sp>
      <p:sp>
        <p:nvSpPr>
          <p:cNvPr id="5" name="Text 3"/>
          <p:cNvSpPr/>
          <p:nvPr/>
        </p:nvSpPr>
        <p:spPr>
          <a:xfrm>
            <a:off x="685800" y="1490543"/>
            <a:ext cx="1868686" cy="233601"/>
          </a:xfrm>
          <a:prstGeom prst="rect">
            <a:avLst/>
          </a:prstGeom>
          <a:noFill/>
          <a:ln/>
        </p:spPr>
        <p:txBody>
          <a:bodyPr wrap="none" lIns="0" tIns="0" rIns="0" bIns="0" rtlCol="0" anchor="t"/>
          <a:lstStyle/>
          <a:p>
            <a:pPr algn="l" indent="0" marL="0">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Main Objective</a:t>
            </a:r>
            <a:endParaRPr lang="en-US" sz="1450" dirty="0"/>
          </a:p>
        </p:txBody>
      </p:sp>
      <p:sp>
        <p:nvSpPr>
          <p:cNvPr id="6" name="Text 4"/>
          <p:cNvSpPr/>
          <p:nvPr/>
        </p:nvSpPr>
        <p:spPr>
          <a:xfrm>
            <a:off x="685800" y="1798796"/>
            <a:ext cx="6434971" cy="398383"/>
          </a:xfrm>
          <a:prstGeom prst="rect">
            <a:avLst/>
          </a:prstGeom>
          <a:noFill/>
          <a:ln/>
        </p:spPr>
        <p:txBody>
          <a:bodyPr wrap="square" lIns="0" tIns="0" rIns="0" bIns="0" rtlCol="0" anchor="t"/>
          <a:lstStyle/>
          <a:p>
            <a:pPr algn="l" indent="0" marL="0">
              <a:lnSpc>
                <a:spcPts val="1550"/>
              </a:lnSpc>
              <a:buNone/>
            </a:pPr>
            <a:r>
              <a:rPr lang="en-US" sz="950" dirty="0">
                <a:solidFill>
                  <a:srgbClr val="4B4A4A"/>
                </a:solidFill>
                <a:latin typeface="Geist" pitchFamily="34" charset="0"/>
                <a:ea typeface="Geist" pitchFamily="34" charset="-122"/>
                <a:cs typeface="Geist" pitchFamily="34" charset="-120"/>
              </a:rPr>
              <a:t>To design and implement a simple, web-based platform providing essential animal care tips, feeding guides, and awareness materials to help Nandanoor villagers manage their animals in a healthier, more informed way.</a:t>
            </a:r>
            <a:endParaRPr lang="en-US" sz="950" dirty="0"/>
          </a:p>
        </p:txBody>
      </p:sp>
      <p:sp>
        <p:nvSpPr>
          <p:cNvPr id="7" name="Shape 5"/>
          <p:cNvSpPr/>
          <p:nvPr/>
        </p:nvSpPr>
        <p:spPr>
          <a:xfrm>
            <a:off x="7377470" y="1358384"/>
            <a:ext cx="6699290" cy="970955"/>
          </a:xfrm>
          <a:prstGeom prst="roundRect">
            <a:avLst>
              <a:gd name="adj" fmla="val 11548"/>
            </a:avLst>
          </a:prstGeom>
          <a:solidFill>
            <a:srgbClr val="8CAB18"/>
          </a:solidFill>
          <a:ln w="7620">
            <a:solidFill>
              <a:srgbClr val="729100"/>
            </a:solidFill>
            <a:prstDash val="solid"/>
          </a:ln>
        </p:spPr>
      </p:sp>
      <p:sp>
        <p:nvSpPr>
          <p:cNvPr id="8" name="Text 6"/>
          <p:cNvSpPr/>
          <p:nvPr/>
        </p:nvSpPr>
        <p:spPr>
          <a:xfrm>
            <a:off x="7509629" y="1490543"/>
            <a:ext cx="4429720" cy="23360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Noto Serif SC Bold" pitchFamily="34" charset="0"/>
                <a:ea typeface="Noto Serif SC Bold" pitchFamily="34" charset="-122"/>
                <a:cs typeface="Noto Serif SC Bold" pitchFamily="34" charset="-120"/>
              </a:rPr>
              <a:t>Our Solution: "Grami Pashu Sahayak" Web App</a:t>
            </a:r>
            <a:endParaRPr lang="en-US" sz="1450" dirty="0"/>
          </a:p>
        </p:txBody>
      </p:sp>
      <p:sp>
        <p:nvSpPr>
          <p:cNvPr id="9" name="Text 7"/>
          <p:cNvSpPr/>
          <p:nvPr/>
        </p:nvSpPr>
        <p:spPr>
          <a:xfrm>
            <a:off x="7509629" y="1798796"/>
            <a:ext cx="6434971" cy="398383"/>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Geist" pitchFamily="34" charset="0"/>
                <a:ea typeface="Geist" pitchFamily="34" charset="-122"/>
                <a:cs typeface="Geist" pitchFamily="34" charset="-120"/>
              </a:rPr>
              <a:t>Our response to these challenges is the "Grami Pashu Sahayak" (Village Animal Helper) web application, designed to be a user-friendly and practical tool for local farmers.</a:t>
            </a:r>
            <a:endParaRPr lang="en-US" sz="950" dirty="0"/>
          </a:p>
        </p:txBody>
      </p:sp>
      <p:pic>
        <p:nvPicPr>
          <p:cNvPr id="10" name="Image 0" descr="preencoded.png">    </p:cNvPr>
          <p:cNvPicPr>
            <a:picLocks noChangeAspect="1"/>
          </p:cNvPicPr>
          <p:nvPr/>
        </p:nvPicPr>
        <p:blipFill>
          <a:blip r:embed="rId1"/>
          <a:stretch>
            <a:fillRect/>
          </a:stretch>
        </p:blipFill>
        <p:spPr>
          <a:xfrm>
            <a:off x="553641" y="2609612"/>
            <a:ext cx="5948601" cy="5948601"/>
          </a:xfrm>
          <a:prstGeom prst="rect">
            <a:avLst/>
          </a:prstGeom>
        </p:spPr>
      </p:pic>
      <p:sp>
        <p:nvSpPr>
          <p:cNvPr id="11" name="Text 8"/>
          <p:cNvSpPr/>
          <p:nvPr/>
        </p:nvSpPr>
        <p:spPr>
          <a:xfrm>
            <a:off x="7474744" y="2594015"/>
            <a:ext cx="1868686" cy="233601"/>
          </a:xfrm>
          <a:prstGeom prst="rect">
            <a:avLst/>
          </a:prstGeom>
          <a:noFill/>
          <a:ln/>
        </p:spPr>
        <p:txBody>
          <a:bodyPr wrap="none" lIns="0" tIns="0" rIns="0" bIns="0" rtlCol="0" anchor="t"/>
          <a:lstStyle/>
          <a:p>
            <a:pPr algn="l" indent="0" marL="0">
              <a:lnSpc>
                <a:spcPts val="1800"/>
              </a:lnSpc>
              <a:buNone/>
            </a:pPr>
            <a:r>
              <a:rPr lang="en-US" sz="1450" b="1" dirty="0">
                <a:solidFill>
                  <a:srgbClr val="006747"/>
                </a:solidFill>
                <a:latin typeface="Noto Serif SC Bold" pitchFamily="34" charset="0"/>
                <a:ea typeface="Noto Serif SC Bold" pitchFamily="34" charset="-122"/>
                <a:cs typeface="Noto Serif SC Bold" pitchFamily="34" charset="-120"/>
              </a:rPr>
              <a:t>Key Features</a:t>
            </a:r>
            <a:endParaRPr lang="en-US" sz="1450" dirty="0"/>
          </a:p>
        </p:txBody>
      </p:sp>
      <p:sp>
        <p:nvSpPr>
          <p:cNvPr id="12" name="Text 9"/>
          <p:cNvSpPr/>
          <p:nvPr/>
        </p:nvSpPr>
        <p:spPr>
          <a:xfrm>
            <a:off x="7474744" y="2952155"/>
            <a:ext cx="6609636" cy="1991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4B4A4A"/>
                </a:solidFill>
                <a:latin typeface="Geist" pitchFamily="34" charset="0"/>
                <a:ea typeface="Geist" pitchFamily="34" charset="-122"/>
                <a:cs typeface="Geist" pitchFamily="34" charset="-120"/>
              </a:rPr>
              <a:t>Provides simple and actionable tips on feeding, hygiene, and vaccination protocols.</a:t>
            </a:r>
            <a:endParaRPr lang="en-US" sz="950" dirty="0"/>
          </a:p>
        </p:txBody>
      </p:sp>
      <p:sp>
        <p:nvSpPr>
          <p:cNvPr id="13" name="Text 10"/>
          <p:cNvSpPr/>
          <p:nvPr/>
        </p:nvSpPr>
        <p:spPr>
          <a:xfrm>
            <a:off x="7474744" y="3194923"/>
            <a:ext cx="6609636" cy="398383"/>
          </a:xfrm>
          <a:prstGeom prst="rect">
            <a:avLst/>
          </a:prstGeom>
          <a:noFill/>
          <a:ln/>
        </p:spPr>
        <p:txBody>
          <a:bodyPr wrap="square" lIns="0" tIns="0" rIns="0" bIns="0" rtlCol="0" anchor="t"/>
          <a:lstStyle/>
          <a:p>
            <a:pPr algn="l" marL="342900" indent="-342900">
              <a:lnSpc>
                <a:spcPts val="1550"/>
              </a:lnSpc>
              <a:buSzPct val="100000"/>
              <a:buChar char="•"/>
            </a:pPr>
            <a:r>
              <a:rPr lang="en-US" sz="950" dirty="0">
                <a:solidFill>
                  <a:srgbClr val="4B4A4A"/>
                </a:solidFill>
                <a:latin typeface="Geist" pitchFamily="34" charset="0"/>
                <a:ea typeface="Geist" pitchFamily="34" charset="-122"/>
                <a:cs typeface="Geist" pitchFamily="34" charset="-120"/>
              </a:rPr>
              <a:t>Designed using easy-to-understand language and visual aids, ensuring accessibility for all users regardless of literacy levels.</a:t>
            </a:r>
            <a:endParaRPr lang="en-US" sz="950" dirty="0"/>
          </a:p>
        </p:txBody>
      </p:sp>
      <p:sp>
        <p:nvSpPr>
          <p:cNvPr id="14" name="Text 11"/>
          <p:cNvSpPr/>
          <p:nvPr/>
        </p:nvSpPr>
        <p:spPr>
          <a:xfrm>
            <a:off x="7474744" y="3636883"/>
            <a:ext cx="6609636" cy="1991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4B4A4A"/>
                </a:solidFill>
                <a:latin typeface="Geist" pitchFamily="34" charset="0"/>
                <a:ea typeface="Geist" pitchFamily="34" charset="-122"/>
                <a:cs typeface="Geist" pitchFamily="34" charset="-120"/>
              </a:rPr>
              <a:t>Features informative posters and short, practical guides on various aspects of animal health.</a:t>
            </a:r>
            <a:endParaRPr lang="en-US" sz="950" dirty="0"/>
          </a:p>
        </p:txBody>
      </p:sp>
      <p:sp>
        <p:nvSpPr>
          <p:cNvPr id="15" name="Text 12"/>
          <p:cNvSpPr/>
          <p:nvPr/>
        </p:nvSpPr>
        <p:spPr>
          <a:xfrm>
            <a:off x="7474744" y="3879652"/>
            <a:ext cx="6609636" cy="398383"/>
          </a:xfrm>
          <a:prstGeom prst="rect">
            <a:avLst/>
          </a:prstGeom>
          <a:noFill/>
          <a:ln/>
        </p:spPr>
        <p:txBody>
          <a:bodyPr wrap="square" lIns="0" tIns="0" rIns="0" bIns="0" rtlCol="0" anchor="t"/>
          <a:lstStyle/>
          <a:p>
            <a:pPr algn="l" marL="342900" indent="-342900">
              <a:lnSpc>
                <a:spcPts val="1550"/>
              </a:lnSpc>
              <a:buSzPct val="100000"/>
              <a:buChar char="•"/>
            </a:pPr>
            <a:r>
              <a:rPr lang="en-US" sz="950" dirty="0">
                <a:solidFill>
                  <a:srgbClr val="4B4A4A"/>
                </a:solidFill>
                <a:latin typeface="Geist" pitchFamily="34" charset="0"/>
                <a:ea typeface="Geist" pitchFamily="34" charset="-122"/>
                <a:cs typeface="Geist" pitchFamily="34" charset="-120"/>
              </a:rPr>
              <a:t>Built with accessible web technologies (HTML, CSS, JavaScript) to ensure functionality on basic smartphones and limited internet connectivity.</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45783"/>
            <a:ext cx="4465558" cy="558165"/>
          </a:xfrm>
          <a:prstGeom prst="rect">
            <a:avLst/>
          </a:prstGeom>
          <a:noFill/>
          <a:ln/>
        </p:spPr>
        <p:txBody>
          <a:bodyPr wrap="none" lIns="0" tIns="0" rIns="0" bIns="0" rtlCol="0" anchor="t"/>
          <a:lstStyle/>
          <a:p>
            <a:pPr algn="l" indent="0" marL="0">
              <a:lnSpc>
                <a:spcPts val="4350"/>
              </a:lnSpc>
              <a:buNone/>
            </a:pPr>
            <a:r>
              <a:rPr lang="en-US" sz="3500" b="1" dirty="0">
                <a:solidFill>
                  <a:srgbClr val="006747"/>
                </a:solidFill>
                <a:latin typeface="Noto Serif SC Bold" pitchFamily="34" charset="0"/>
                <a:ea typeface="Noto Serif SC Bold" pitchFamily="34" charset="-122"/>
                <a:cs typeface="Noto Serif SC Bold" pitchFamily="34" charset="-120"/>
              </a:rPr>
              <a:t>Our Process</a:t>
            </a:r>
            <a:endParaRPr lang="en-US" sz="3500" dirty="0"/>
          </a:p>
        </p:txBody>
      </p:sp>
      <p:sp>
        <p:nvSpPr>
          <p:cNvPr id="3" name="Text 1"/>
          <p:cNvSpPr/>
          <p:nvPr/>
        </p:nvSpPr>
        <p:spPr>
          <a:xfrm>
            <a:off x="793790" y="1461135"/>
            <a:ext cx="13042821" cy="285750"/>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Our project followed a systematic methodology, ensuring deep community engagement and a solution tailored to the specific needs of Nandanoor village.</a:t>
            </a:r>
            <a:endParaRPr lang="en-US" sz="1400" dirty="0"/>
          </a:p>
        </p:txBody>
      </p:sp>
      <p:sp>
        <p:nvSpPr>
          <p:cNvPr id="4" name="Text 2"/>
          <p:cNvSpPr/>
          <p:nvPr/>
        </p:nvSpPr>
        <p:spPr>
          <a:xfrm>
            <a:off x="793790" y="1947743"/>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01</a:t>
            </a:r>
            <a:endParaRPr lang="en-US" sz="1400" dirty="0"/>
          </a:p>
        </p:txBody>
      </p:sp>
      <p:sp>
        <p:nvSpPr>
          <p:cNvPr id="5" name="Shape 3"/>
          <p:cNvSpPr/>
          <p:nvPr/>
        </p:nvSpPr>
        <p:spPr>
          <a:xfrm>
            <a:off x="793790" y="2228493"/>
            <a:ext cx="6432113" cy="22860"/>
          </a:xfrm>
          <a:prstGeom prst="rect">
            <a:avLst/>
          </a:prstGeom>
          <a:solidFill>
            <a:srgbClr val="006747"/>
          </a:solidFill>
          <a:ln/>
        </p:spPr>
      </p:sp>
      <p:sp>
        <p:nvSpPr>
          <p:cNvPr id="6" name="Text 4"/>
          <p:cNvSpPr/>
          <p:nvPr/>
        </p:nvSpPr>
        <p:spPr>
          <a:xfrm>
            <a:off x="793790" y="2363510"/>
            <a:ext cx="2683669"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Community Interaction</a:t>
            </a:r>
            <a:endParaRPr lang="en-US" sz="1750" dirty="0"/>
          </a:p>
        </p:txBody>
      </p:sp>
      <p:sp>
        <p:nvSpPr>
          <p:cNvPr id="7" name="Text 5"/>
          <p:cNvSpPr/>
          <p:nvPr/>
        </p:nvSpPr>
        <p:spPr>
          <a:xfrm>
            <a:off x="793790" y="2749629"/>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We initiated our project by visiting Nandanoor village, conducting direct interactions with farmers to gather first-hand information on existing feeding practices, hygiene standards, and prevalent animal health issues.</a:t>
            </a:r>
            <a:endParaRPr lang="en-US" sz="1400" dirty="0"/>
          </a:p>
        </p:txBody>
      </p:sp>
      <p:sp>
        <p:nvSpPr>
          <p:cNvPr id="8" name="Text 6"/>
          <p:cNvSpPr/>
          <p:nvPr/>
        </p:nvSpPr>
        <p:spPr>
          <a:xfrm>
            <a:off x="7404497" y="1947743"/>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02</a:t>
            </a:r>
            <a:endParaRPr lang="en-US" sz="1400" dirty="0"/>
          </a:p>
        </p:txBody>
      </p:sp>
      <p:sp>
        <p:nvSpPr>
          <p:cNvPr id="9" name="Shape 7"/>
          <p:cNvSpPr/>
          <p:nvPr/>
        </p:nvSpPr>
        <p:spPr>
          <a:xfrm>
            <a:off x="7404497" y="2228493"/>
            <a:ext cx="6432113" cy="22860"/>
          </a:xfrm>
          <a:prstGeom prst="rect">
            <a:avLst/>
          </a:prstGeom>
          <a:solidFill>
            <a:srgbClr val="006747"/>
          </a:solidFill>
          <a:ln/>
        </p:spPr>
      </p:sp>
      <p:sp>
        <p:nvSpPr>
          <p:cNvPr id="10" name="Text 8"/>
          <p:cNvSpPr/>
          <p:nvPr/>
        </p:nvSpPr>
        <p:spPr>
          <a:xfrm>
            <a:off x="7404497" y="2363510"/>
            <a:ext cx="2602587"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Problem Identification</a:t>
            </a:r>
            <a:endParaRPr lang="en-US" sz="1750" dirty="0"/>
          </a:p>
        </p:txBody>
      </p:sp>
      <p:sp>
        <p:nvSpPr>
          <p:cNvPr id="11" name="Text 9"/>
          <p:cNvSpPr/>
          <p:nvPr/>
        </p:nvSpPr>
        <p:spPr>
          <a:xfrm>
            <a:off x="7404497" y="2749629"/>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Through our field observations and discussions, we pinpointed common challenges such as the critical lack of timely veterinary support and a general low awareness regarding modern animal husbandry.</a:t>
            </a:r>
            <a:endParaRPr lang="en-US" sz="1400" dirty="0"/>
          </a:p>
        </p:txBody>
      </p:sp>
      <p:sp>
        <p:nvSpPr>
          <p:cNvPr id="12" name="Text 10"/>
          <p:cNvSpPr/>
          <p:nvPr/>
        </p:nvSpPr>
        <p:spPr>
          <a:xfrm>
            <a:off x="793790" y="3919418"/>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03</a:t>
            </a:r>
            <a:endParaRPr lang="en-US" sz="1400" dirty="0"/>
          </a:p>
        </p:txBody>
      </p:sp>
      <p:sp>
        <p:nvSpPr>
          <p:cNvPr id="13" name="Shape 11"/>
          <p:cNvSpPr/>
          <p:nvPr/>
        </p:nvSpPr>
        <p:spPr>
          <a:xfrm>
            <a:off x="793790" y="4200168"/>
            <a:ext cx="6432113" cy="22860"/>
          </a:xfrm>
          <a:prstGeom prst="rect">
            <a:avLst/>
          </a:prstGeom>
          <a:solidFill>
            <a:srgbClr val="006747"/>
          </a:solidFill>
          <a:ln/>
        </p:spPr>
      </p:sp>
      <p:sp>
        <p:nvSpPr>
          <p:cNvPr id="14" name="Text 12"/>
          <p:cNvSpPr/>
          <p:nvPr/>
        </p:nvSpPr>
        <p:spPr>
          <a:xfrm>
            <a:off x="793790" y="4335185"/>
            <a:ext cx="2679621"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Solution Brainstorming</a:t>
            </a:r>
            <a:endParaRPr lang="en-US" sz="1750" dirty="0"/>
          </a:p>
        </p:txBody>
      </p:sp>
      <p:sp>
        <p:nvSpPr>
          <p:cNvPr id="15" name="Text 13"/>
          <p:cNvSpPr/>
          <p:nvPr/>
        </p:nvSpPr>
        <p:spPr>
          <a:xfrm>
            <a:off x="793790" y="4721304"/>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Collaborating with the farmers, we brainstormed potential solutions, which led to the concept of a simple, accessible web platform specifically for animal-care awareness.</a:t>
            </a:r>
            <a:endParaRPr lang="en-US" sz="1400" dirty="0"/>
          </a:p>
        </p:txBody>
      </p:sp>
      <p:sp>
        <p:nvSpPr>
          <p:cNvPr id="16" name="Text 14"/>
          <p:cNvSpPr/>
          <p:nvPr/>
        </p:nvSpPr>
        <p:spPr>
          <a:xfrm>
            <a:off x="7404497" y="3919418"/>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04</a:t>
            </a:r>
            <a:endParaRPr lang="en-US" sz="1400" dirty="0"/>
          </a:p>
        </p:txBody>
      </p:sp>
      <p:sp>
        <p:nvSpPr>
          <p:cNvPr id="17" name="Shape 15"/>
          <p:cNvSpPr/>
          <p:nvPr/>
        </p:nvSpPr>
        <p:spPr>
          <a:xfrm>
            <a:off x="7404497" y="4200168"/>
            <a:ext cx="6432113" cy="22860"/>
          </a:xfrm>
          <a:prstGeom prst="rect">
            <a:avLst/>
          </a:prstGeom>
          <a:solidFill>
            <a:srgbClr val="006747"/>
          </a:solidFill>
          <a:ln/>
        </p:spPr>
      </p:sp>
      <p:sp>
        <p:nvSpPr>
          <p:cNvPr id="18" name="Text 16"/>
          <p:cNvSpPr/>
          <p:nvPr/>
        </p:nvSpPr>
        <p:spPr>
          <a:xfrm>
            <a:off x="7404497" y="4335185"/>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Development</a:t>
            </a:r>
            <a:endParaRPr lang="en-US" sz="1750" dirty="0"/>
          </a:p>
        </p:txBody>
      </p:sp>
      <p:sp>
        <p:nvSpPr>
          <p:cNvPr id="19" name="Text 17"/>
          <p:cNvSpPr/>
          <p:nvPr/>
        </p:nvSpPr>
        <p:spPr>
          <a:xfrm>
            <a:off x="7404497" y="4721304"/>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Based on the insights gathered, our team developed a functional prototype of the web application, christened "Grami Pashu Sahayak," incorporating essential features and content.</a:t>
            </a:r>
            <a:endParaRPr lang="en-US" sz="1400" dirty="0"/>
          </a:p>
        </p:txBody>
      </p:sp>
      <p:sp>
        <p:nvSpPr>
          <p:cNvPr id="20" name="Text 18"/>
          <p:cNvSpPr/>
          <p:nvPr/>
        </p:nvSpPr>
        <p:spPr>
          <a:xfrm>
            <a:off x="793790" y="5891093"/>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05</a:t>
            </a:r>
            <a:endParaRPr lang="en-US" sz="1400" dirty="0"/>
          </a:p>
        </p:txBody>
      </p:sp>
      <p:sp>
        <p:nvSpPr>
          <p:cNvPr id="21" name="Shape 19"/>
          <p:cNvSpPr/>
          <p:nvPr/>
        </p:nvSpPr>
        <p:spPr>
          <a:xfrm>
            <a:off x="793790" y="6171843"/>
            <a:ext cx="6432113" cy="22860"/>
          </a:xfrm>
          <a:prstGeom prst="rect">
            <a:avLst/>
          </a:prstGeom>
          <a:solidFill>
            <a:srgbClr val="006747"/>
          </a:solidFill>
          <a:ln/>
        </p:spPr>
      </p:sp>
      <p:sp>
        <p:nvSpPr>
          <p:cNvPr id="22" name="Text 20"/>
          <p:cNvSpPr/>
          <p:nvPr/>
        </p:nvSpPr>
        <p:spPr>
          <a:xfrm>
            <a:off x="793790" y="6306860"/>
            <a:ext cx="2833926"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Testing &amp; Demonstration</a:t>
            </a:r>
            <a:endParaRPr lang="en-US" sz="1750" dirty="0"/>
          </a:p>
        </p:txBody>
      </p:sp>
      <p:sp>
        <p:nvSpPr>
          <p:cNvPr id="23" name="Text 21"/>
          <p:cNvSpPr/>
          <p:nvPr/>
        </p:nvSpPr>
        <p:spPr>
          <a:xfrm>
            <a:off x="793790" y="6692979"/>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The prototype was then presented to the villagers. We provided comprehensive demonstrations of its use, explaining its benefits, and meticulously recorded their initial feedback and suggestions.</a:t>
            </a:r>
            <a:endParaRPr lang="en-US" sz="1400" dirty="0"/>
          </a:p>
        </p:txBody>
      </p:sp>
      <p:sp>
        <p:nvSpPr>
          <p:cNvPr id="24" name="Text 22"/>
          <p:cNvSpPr/>
          <p:nvPr/>
        </p:nvSpPr>
        <p:spPr>
          <a:xfrm>
            <a:off x="7404497" y="5891093"/>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4B4A4A"/>
                </a:solidFill>
                <a:latin typeface="Noto Serif SC Light" pitchFamily="34" charset="0"/>
                <a:ea typeface="Noto Serif SC Light" pitchFamily="34" charset="-122"/>
                <a:cs typeface="Noto Serif SC Light" pitchFamily="34" charset="-120"/>
              </a:rPr>
              <a:t>06</a:t>
            </a:r>
            <a:endParaRPr lang="en-US" sz="1400" dirty="0"/>
          </a:p>
        </p:txBody>
      </p:sp>
      <p:sp>
        <p:nvSpPr>
          <p:cNvPr id="25" name="Shape 23"/>
          <p:cNvSpPr/>
          <p:nvPr/>
        </p:nvSpPr>
        <p:spPr>
          <a:xfrm>
            <a:off x="7404497" y="6171843"/>
            <a:ext cx="6432113" cy="22860"/>
          </a:xfrm>
          <a:prstGeom prst="rect">
            <a:avLst/>
          </a:prstGeom>
          <a:solidFill>
            <a:srgbClr val="006747"/>
          </a:solidFill>
          <a:ln/>
        </p:spPr>
      </p:sp>
      <p:sp>
        <p:nvSpPr>
          <p:cNvPr id="26" name="Text 24"/>
          <p:cNvSpPr/>
          <p:nvPr/>
        </p:nvSpPr>
        <p:spPr>
          <a:xfrm>
            <a:off x="7404497" y="6306860"/>
            <a:ext cx="2744391" cy="278963"/>
          </a:xfrm>
          <a:prstGeom prst="rect">
            <a:avLst/>
          </a:prstGeom>
          <a:noFill/>
          <a:ln/>
        </p:spPr>
        <p:txBody>
          <a:bodyPr wrap="none" lIns="0" tIns="0" rIns="0" bIns="0" rtlCol="0" anchor="t"/>
          <a:lstStyle/>
          <a:p>
            <a:pPr algn="l" indent="0" marL="0">
              <a:lnSpc>
                <a:spcPts val="2150"/>
              </a:lnSpc>
              <a:buNone/>
            </a:pPr>
            <a:r>
              <a:rPr lang="en-US" sz="1750" b="1" dirty="0">
                <a:solidFill>
                  <a:srgbClr val="4B4A4A"/>
                </a:solidFill>
                <a:latin typeface="Noto Serif SC Bold" pitchFamily="34" charset="0"/>
                <a:ea typeface="Noto Serif SC Bold" pitchFamily="34" charset="-122"/>
                <a:cs typeface="Noto Serif SC Bold" pitchFamily="34" charset="-120"/>
              </a:rPr>
              <a:t>Feedback Incorporation</a:t>
            </a:r>
            <a:endParaRPr lang="en-US" sz="1750" dirty="0"/>
          </a:p>
        </p:txBody>
      </p:sp>
      <p:sp>
        <p:nvSpPr>
          <p:cNvPr id="27" name="Text 25"/>
          <p:cNvSpPr/>
          <p:nvPr/>
        </p:nvSpPr>
        <p:spPr>
          <a:xfrm>
            <a:off x="7404497" y="6692979"/>
            <a:ext cx="6432113" cy="857250"/>
          </a:xfrm>
          <a:prstGeom prst="rect">
            <a:avLst/>
          </a:prstGeom>
          <a:noFill/>
          <a:ln/>
        </p:spPr>
        <p:txBody>
          <a:bodyPr wrap="square" lIns="0" tIns="0" rIns="0" bIns="0" rtlCol="0" anchor="t"/>
          <a:lstStyle/>
          <a:p>
            <a:pPr algn="l" indent="0" marL="0">
              <a:lnSpc>
                <a:spcPts val="2250"/>
              </a:lnSpc>
              <a:buNone/>
            </a:pPr>
            <a:r>
              <a:rPr lang="en-US" sz="1400" dirty="0">
                <a:solidFill>
                  <a:srgbClr val="4B4A4A"/>
                </a:solidFill>
                <a:latin typeface="Geist" pitchFamily="34" charset="0"/>
                <a:ea typeface="Geist" pitchFamily="34" charset="-122"/>
                <a:cs typeface="Geist" pitchFamily="34" charset="-120"/>
              </a:rPr>
              <a:t>The valuable feedback received from the farmers was instrumental. We subsequently refined and improved the content and design of the web application to better meet their needs and enhance user experience.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46735"/>
            <a:ext cx="4837033" cy="403146"/>
          </a:xfrm>
          <a:prstGeom prst="rect">
            <a:avLst/>
          </a:prstGeom>
          <a:noFill/>
          <a:ln/>
        </p:spPr>
        <p:txBody>
          <a:bodyPr wrap="none" lIns="0" tIns="0" rIns="0" bIns="0" rtlCol="0" anchor="t"/>
          <a:lstStyle/>
          <a:p>
            <a:pPr algn="l" indent="0" marL="0">
              <a:lnSpc>
                <a:spcPts val="3150"/>
              </a:lnSpc>
              <a:buNone/>
            </a:pPr>
            <a:r>
              <a:rPr lang="en-US" sz="2500" b="1" dirty="0">
                <a:solidFill>
                  <a:srgbClr val="006747"/>
                </a:solidFill>
                <a:latin typeface="Noto Serif SC Bold" pitchFamily="34" charset="0"/>
                <a:ea typeface="Noto Serif SC Bold" pitchFamily="34" charset="-122"/>
                <a:cs typeface="Noto Serif SC Bold" pitchFamily="34" charset="-120"/>
              </a:rPr>
              <a:t>Web App Prototype Showcase</a:t>
            </a:r>
            <a:endParaRPr lang="en-US" sz="2500" dirty="0"/>
          </a:p>
        </p:txBody>
      </p:sp>
      <p:sp>
        <p:nvSpPr>
          <p:cNvPr id="3" name="Text 1"/>
          <p:cNvSpPr/>
          <p:nvPr/>
        </p:nvSpPr>
        <p:spPr>
          <a:xfrm>
            <a:off x="793790" y="1207889"/>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B4A4A"/>
                </a:solidFill>
                <a:latin typeface="Geist" pitchFamily="34" charset="0"/>
                <a:ea typeface="Geist" pitchFamily="34" charset="-122"/>
                <a:cs typeface="Geist" pitchFamily="34" charset="-120"/>
              </a:rPr>
              <a:t>The "Grami Pashu Sahayak" web application is designed with an intuitive interface to ensure ease of use for the farming community.</a:t>
            </a:r>
            <a:endParaRPr lang="en-US" sz="1000" dirty="0"/>
          </a:p>
        </p:txBody>
      </p:sp>
      <p:pic>
        <p:nvPicPr>
          <p:cNvPr id="4" name="Image 0" descr="preencoded.png">    </p:cNvPr>
          <p:cNvPicPr>
            <a:picLocks noChangeAspect="1"/>
          </p:cNvPicPr>
          <p:nvPr/>
        </p:nvPicPr>
        <p:blipFill>
          <a:blip r:embed="rId1"/>
          <a:stretch>
            <a:fillRect/>
          </a:stretch>
        </p:blipFill>
        <p:spPr>
          <a:xfrm>
            <a:off x="801410" y="1645682"/>
            <a:ext cx="3179564" cy="3179564"/>
          </a:xfrm>
          <a:prstGeom prst="rect">
            <a:avLst/>
          </a:prstGeom>
        </p:spPr>
      </p:pic>
      <p:pic>
        <p:nvPicPr>
          <p:cNvPr id="5" name="Image 1" descr="preencoded.png">    </p:cNvPr>
          <p:cNvPicPr>
            <a:picLocks noChangeAspect="1"/>
          </p:cNvPicPr>
          <p:nvPr/>
        </p:nvPicPr>
        <p:blipFill>
          <a:blip r:embed="rId2"/>
          <a:stretch>
            <a:fillRect/>
          </a:stretch>
        </p:blipFill>
        <p:spPr>
          <a:xfrm>
            <a:off x="4084082" y="1645682"/>
            <a:ext cx="3179564" cy="3179564"/>
          </a:xfrm>
          <a:prstGeom prst="rect">
            <a:avLst/>
          </a:prstGeom>
        </p:spPr>
      </p:pic>
      <p:pic>
        <p:nvPicPr>
          <p:cNvPr id="6" name="Image 2" descr="preencoded.png">    </p:cNvPr>
          <p:cNvPicPr>
            <a:picLocks noChangeAspect="1"/>
          </p:cNvPicPr>
          <p:nvPr/>
        </p:nvPicPr>
        <p:blipFill>
          <a:blip r:embed="rId3"/>
          <a:stretch>
            <a:fillRect/>
          </a:stretch>
        </p:blipFill>
        <p:spPr>
          <a:xfrm>
            <a:off x="7366754" y="1645682"/>
            <a:ext cx="3179564" cy="3179564"/>
          </a:xfrm>
          <a:prstGeom prst="rect">
            <a:avLst/>
          </a:prstGeom>
        </p:spPr>
      </p:pic>
      <p:pic>
        <p:nvPicPr>
          <p:cNvPr id="7" name="Image 3" descr="preencoded.png">    </p:cNvPr>
          <p:cNvPicPr>
            <a:picLocks noChangeAspect="1"/>
          </p:cNvPicPr>
          <p:nvPr/>
        </p:nvPicPr>
        <p:blipFill>
          <a:blip r:embed="rId4"/>
          <a:stretch>
            <a:fillRect/>
          </a:stretch>
        </p:blipFill>
        <p:spPr>
          <a:xfrm>
            <a:off x="10649426" y="1645682"/>
            <a:ext cx="3179564" cy="3179564"/>
          </a:xfrm>
          <a:prstGeom prst="rect">
            <a:avLst/>
          </a:prstGeom>
        </p:spPr>
      </p:pic>
      <p:sp>
        <p:nvSpPr>
          <p:cNvPr id="8" name="Shape 2"/>
          <p:cNvSpPr/>
          <p:nvPr/>
        </p:nvSpPr>
        <p:spPr>
          <a:xfrm>
            <a:off x="793790" y="5250061"/>
            <a:ext cx="6456878" cy="1158359"/>
          </a:xfrm>
          <a:prstGeom prst="roundRect">
            <a:avLst>
              <a:gd name="adj" fmla="val 6315"/>
            </a:avLst>
          </a:prstGeom>
          <a:solidFill>
            <a:srgbClr val="E5F9F2">
              <a:alpha val="95000"/>
            </a:srgbClr>
          </a:solidFill>
          <a:ln/>
        </p:spPr>
      </p:sp>
      <p:sp>
        <p:nvSpPr>
          <p:cNvPr id="9" name="Shape 3"/>
          <p:cNvSpPr/>
          <p:nvPr/>
        </p:nvSpPr>
        <p:spPr>
          <a:xfrm>
            <a:off x="793790" y="5234821"/>
            <a:ext cx="6456878" cy="60960"/>
          </a:xfrm>
          <a:prstGeom prst="roundRect">
            <a:avLst>
              <a:gd name="adj" fmla="val 190466"/>
            </a:avLst>
          </a:prstGeom>
          <a:solidFill>
            <a:srgbClr val="006747"/>
          </a:solidFill>
          <a:ln/>
        </p:spPr>
      </p:sp>
      <p:sp>
        <p:nvSpPr>
          <p:cNvPr id="10" name="Shape 4"/>
          <p:cNvSpPr/>
          <p:nvPr/>
        </p:nvSpPr>
        <p:spPr>
          <a:xfrm>
            <a:off x="3828693" y="5056584"/>
            <a:ext cx="386953" cy="386953"/>
          </a:xfrm>
          <a:prstGeom prst="roundRect">
            <a:avLst>
              <a:gd name="adj" fmla="val 236308"/>
            </a:avLst>
          </a:prstGeom>
          <a:solidFill>
            <a:srgbClr val="006747"/>
          </a:solidFill>
          <a:ln/>
        </p:spPr>
      </p:sp>
      <p:sp>
        <p:nvSpPr>
          <p:cNvPr id="11" name="Text 5"/>
          <p:cNvSpPr/>
          <p:nvPr/>
        </p:nvSpPr>
        <p:spPr>
          <a:xfrm>
            <a:off x="3944779" y="5153263"/>
            <a:ext cx="154781" cy="193477"/>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Noto Serif SC Bold" pitchFamily="34" charset="0"/>
                <a:ea typeface="Noto Serif SC Bold" pitchFamily="34" charset="-122"/>
                <a:cs typeface="Noto Serif SC Bold" pitchFamily="34" charset="-120"/>
              </a:rPr>
              <a:t>1</a:t>
            </a:r>
            <a:endParaRPr lang="en-US" sz="1200" dirty="0"/>
          </a:p>
        </p:txBody>
      </p:sp>
      <p:sp>
        <p:nvSpPr>
          <p:cNvPr id="12" name="Text 6"/>
          <p:cNvSpPr/>
          <p:nvPr/>
        </p:nvSpPr>
        <p:spPr>
          <a:xfrm>
            <a:off x="937974" y="5572482"/>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Main Dashboard</a:t>
            </a:r>
            <a:endParaRPr lang="en-US" sz="1250" dirty="0"/>
          </a:p>
        </p:txBody>
      </p:sp>
      <p:sp>
        <p:nvSpPr>
          <p:cNvPr id="13" name="Text 7"/>
          <p:cNvSpPr/>
          <p:nvPr/>
        </p:nvSpPr>
        <p:spPr>
          <a:xfrm>
            <a:off x="937974" y="5851327"/>
            <a:ext cx="6168509" cy="412909"/>
          </a:xfrm>
          <a:prstGeom prst="rect">
            <a:avLst/>
          </a:prstGeom>
          <a:noFill/>
          <a:ln/>
        </p:spPr>
        <p:txBody>
          <a:bodyPr wrap="square" lIns="0" tIns="0" rIns="0" bIns="0" rtlCol="0" anchor="t"/>
          <a:lstStyle/>
          <a:p>
            <a:pPr algn="l" indent="0" marL="0">
              <a:lnSpc>
                <a:spcPts val="1600"/>
              </a:lnSpc>
              <a:buNone/>
            </a:pPr>
            <a:r>
              <a:rPr lang="en-US" sz="1000" dirty="0">
                <a:solidFill>
                  <a:srgbClr val="4B4A4A"/>
                </a:solidFill>
                <a:latin typeface="Geist" pitchFamily="34" charset="0"/>
                <a:ea typeface="Geist" pitchFamily="34" charset="-122"/>
                <a:cs typeface="Geist" pitchFamily="34" charset="-120"/>
              </a:rPr>
              <a:t>Features clear sections for Veterinary Care and Expert Tips, providing quick access to critical information.</a:t>
            </a:r>
            <a:endParaRPr lang="en-US" sz="1000" dirty="0"/>
          </a:p>
        </p:txBody>
      </p:sp>
      <p:sp>
        <p:nvSpPr>
          <p:cNvPr id="14" name="Shape 8"/>
          <p:cNvSpPr/>
          <p:nvPr/>
        </p:nvSpPr>
        <p:spPr>
          <a:xfrm>
            <a:off x="7379613" y="5250061"/>
            <a:ext cx="6456998" cy="1158359"/>
          </a:xfrm>
          <a:prstGeom prst="roundRect">
            <a:avLst>
              <a:gd name="adj" fmla="val 6315"/>
            </a:avLst>
          </a:prstGeom>
          <a:solidFill>
            <a:srgbClr val="E5F9F2">
              <a:alpha val="95000"/>
            </a:srgbClr>
          </a:solidFill>
          <a:ln/>
        </p:spPr>
      </p:sp>
      <p:sp>
        <p:nvSpPr>
          <p:cNvPr id="15" name="Shape 9"/>
          <p:cNvSpPr/>
          <p:nvPr/>
        </p:nvSpPr>
        <p:spPr>
          <a:xfrm>
            <a:off x="7379613" y="5234821"/>
            <a:ext cx="6456998" cy="60960"/>
          </a:xfrm>
          <a:prstGeom prst="roundRect">
            <a:avLst>
              <a:gd name="adj" fmla="val 190466"/>
            </a:avLst>
          </a:prstGeom>
          <a:solidFill>
            <a:srgbClr val="006747"/>
          </a:solidFill>
          <a:ln/>
        </p:spPr>
      </p:sp>
      <p:sp>
        <p:nvSpPr>
          <p:cNvPr id="16" name="Shape 10"/>
          <p:cNvSpPr/>
          <p:nvPr/>
        </p:nvSpPr>
        <p:spPr>
          <a:xfrm>
            <a:off x="10414635" y="5056584"/>
            <a:ext cx="386953" cy="386953"/>
          </a:xfrm>
          <a:prstGeom prst="roundRect">
            <a:avLst>
              <a:gd name="adj" fmla="val 236308"/>
            </a:avLst>
          </a:prstGeom>
          <a:solidFill>
            <a:srgbClr val="006747"/>
          </a:solidFill>
          <a:ln/>
        </p:spPr>
      </p:sp>
      <p:sp>
        <p:nvSpPr>
          <p:cNvPr id="17" name="Text 11"/>
          <p:cNvSpPr/>
          <p:nvPr/>
        </p:nvSpPr>
        <p:spPr>
          <a:xfrm>
            <a:off x="10530721" y="5153263"/>
            <a:ext cx="154781" cy="193477"/>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Noto Serif SC Bold" pitchFamily="34" charset="0"/>
                <a:ea typeface="Noto Serif SC Bold" pitchFamily="34" charset="-122"/>
                <a:cs typeface="Noto Serif SC Bold" pitchFamily="34" charset="-120"/>
              </a:rPr>
              <a:t>2</a:t>
            </a:r>
            <a:endParaRPr lang="en-US" sz="1200" dirty="0"/>
          </a:p>
        </p:txBody>
      </p:sp>
      <p:sp>
        <p:nvSpPr>
          <p:cNvPr id="18" name="Text 12"/>
          <p:cNvSpPr/>
          <p:nvPr/>
        </p:nvSpPr>
        <p:spPr>
          <a:xfrm>
            <a:off x="7523798" y="5572482"/>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Daily Care Routine</a:t>
            </a:r>
            <a:endParaRPr lang="en-US" sz="1250" dirty="0"/>
          </a:p>
        </p:txBody>
      </p:sp>
      <p:sp>
        <p:nvSpPr>
          <p:cNvPr id="19" name="Text 13"/>
          <p:cNvSpPr/>
          <p:nvPr/>
        </p:nvSpPr>
        <p:spPr>
          <a:xfrm>
            <a:off x="7523798" y="5851327"/>
            <a:ext cx="6168628" cy="206454"/>
          </a:xfrm>
          <a:prstGeom prst="rect">
            <a:avLst/>
          </a:prstGeom>
          <a:noFill/>
          <a:ln/>
        </p:spPr>
        <p:txBody>
          <a:bodyPr wrap="none" lIns="0" tIns="0" rIns="0" bIns="0" rtlCol="0" anchor="t"/>
          <a:lstStyle/>
          <a:p>
            <a:pPr algn="l" indent="0" marL="0">
              <a:lnSpc>
                <a:spcPts val="1600"/>
              </a:lnSpc>
              <a:buNone/>
            </a:pPr>
            <a:r>
              <a:rPr lang="en-US" sz="1000" dirty="0">
                <a:solidFill>
                  <a:srgbClr val="4B4A4A"/>
                </a:solidFill>
                <a:latin typeface="Geist" pitchFamily="34" charset="0"/>
                <a:ea typeface="Geist" pitchFamily="34" charset="-122"/>
                <a:cs typeface="Geist" pitchFamily="34" charset="-120"/>
              </a:rPr>
              <a:t>Offers structured guidance on routine animal management, promoting consistent and healthy practices.</a:t>
            </a:r>
            <a:endParaRPr lang="en-US" sz="1000" dirty="0"/>
          </a:p>
        </p:txBody>
      </p:sp>
      <p:sp>
        <p:nvSpPr>
          <p:cNvPr id="20" name="Shape 14"/>
          <p:cNvSpPr/>
          <p:nvPr/>
        </p:nvSpPr>
        <p:spPr>
          <a:xfrm>
            <a:off x="793790" y="6730841"/>
            <a:ext cx="6456878" cy="951905"/>
          </a:xfrm>
          <a:prstGeom prst="roundRect">
            <a:avLst>
              <a:gd name="adj" fmla="val 7685"/>
            </a:avLst>
          </a:prstGeom>
          <a:solidFill>
            <a:srgbClr val="E5F9F2">
              <a:alpha val="95000"/>
            </a:srgbClr>
          </a:solidFill>
          <a:ln/>
        </p:spPr>
      </p:sp>
      <p:sp>
        <p:nvSpPr>
          <p:cNvPr id="21" name="Shape 15"/>
          <p:cNvSpPr/>
          <p:nvPr/>
        </p:nvSpPr>
        <p:spPr>
          <a:xfrm>
            <a:off x="793790" y="6715601"/>
            <a:ext cx="6456878" cy="60960"/>
          </a:xfrm>
          <a:prstGeom prst="roundRect">
            <a:avLst>
              <a:gd name="adj" fmla="val 190466"/>
            </a:avLst>
          </a:prstGeom>
          <a:solidFill>
            <a:srgbClr val="006747"/>
          </a:solidFill>
          <a:ln/>
        </p:spPr>
      </p:sp>
      <p:sp>
        <p:nvSpPr>
          <p:cNvPr id="22" name="Shape 16"/>
          <p:cNvSpPr/>
          <p:nvPr/>
        </p:nvSpPr>
        <p:spPr>
          <a:xfrm>
            <a:off x="3828693" y="6537365"/>
            <a:ext cx="386953" cy="386953"/>
          </a:xfrm>
          <a:prstGeom prst="roundRect">
            <a:avLst>
              <a:gd name="adj" fmla="val 236308"/>
            </a:avLst>
          </a:prstGeom>
          <a:solidFill>
            <a:srgbClr val="006747"/>
          </a:solidFill>
          <a:ln/>
        </p:spPr>
      </p:sp>
      <p:sp>
        <p:nvSpPr>
          <p:cNvPr id="23" name="Text 17"/>
          <p:cNvSpPr/>
          <p:nvPr/>
        </p:nvSpPr>
        <p:spPr>
          <a:xfrm>
            <a:off x="3944779" y="6634043"/>
            <a:ext cx="154781" cy="193477"/>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Noto Serif SC Bold" pitchFamily="34" charset="0"/>
                <a:ea typeface="Noto Serif SC Bold" pitchFamily="34" charset="-122"/>
                <a:cs typeface="Noto Serif SC Bold" pitchFamily="34" charset="-120"/>
              </a:rPr>
              <a:t>3</a:t>
            </a:r>
            <a:endParaRPr lang="en-US" sz="1200" dirty="0"/>
          </a:p>
        </p:txBody>
      </p:sp>
      <p:sp>
        <p:nvSpPr>
          <p:cNvPr id="24" name="Text 18"/>
          <p:cNvSpPr/>
          <p:nvPr/>
        </p:nvSpPr>
        <p:spPr>
          <a:xfrm>
            <a:off x="937974" y="7053263"/>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Local Vets List</a:t>
            </a:r>
            <a:endParaRPr lang="en-US" sz="1250" dirty="0"/>
          </a:p>
        </p:txBody>
      </p:sp>
      <p:sp>
        <p:nvSpPr>
          <p:cNvPr id="25" name="Text 19"/>
          <p:cNvSpPr/>
          <p:nvPr/>
        </p:nvSpPr>
        <p:spPr>
          <a:xfrm>
            <a:off x="937974" y="7332107"/>
            <a:ext cx="6168509" cy="206454"/>
          </a:xfrm>
          <a:prstGeom prst="rect">
            <a:avLst/>
          </a:prstGeom>
          <a:noFill/>
          <a:ln/>
        </p:spPr>
        <p:txBody>
          <a:bodyPr wrap="none" lIns="0" tIns="0" rIns="0" bIns="0" rtlCol="0" anchor="t"/>
          <a:lstStyle/>
          <a:p>
            <a:pPr algn="l" indent="0" marL="0">
              <a:lnSpc>
                <a:spcPts val="1600"/>
              </a:lnSpc>
              <a:buNone/>
            </a:pPr>
            <a:r>
              <a:rPr lang="en-US" sz="1000" dirty="0">
                <a:solidFill>
                  <a:srgbClr val="4B4A4A"/>
                </a:solidFill>
                <a:latin typeface="Geist" pitchFamily="34" charset="0"/>
                <a:ea typeface="Geist" pitchFamily="34" charset="-122"/>
                <a:cs typeface="Geist" pitchFamily="34" charset="-120"/>
              </a:rPr>
              <a:t>Connects farmers with available local veterinary services, facilitating timely medical assistance.</a:t>
            </a:r>
            <a:endParaRPr lang="en-US" sz="1000" dirty="0"/>
          </a:p>
        </p:txBody>
      </p:sp>
      <p:sp>
        <p:nvSpPr>
          <p:cNvPr id="26" name="Shape 20"/>
          <p:cNvSpPr/>
          <p:nvPr/>
        </p:nvSpPr>
        <p:spPr>
          <a:xfrm>
            <a:off x="7379613" y="6730841"/>
            <a:ext cx="6456998" cy="951905"/>
          </a:xfrm>
          <a:prstGeom prst="roundRect">
            <a:avLst>
              <a:gd name="adj" fmla="val 7685"/>
            </a:avLst>
          </a:prstGeom>
          <a:solidFill>
            <a:srgbClr val="E5F9F2">
              <a:alpha val="95000"/>
            </a:srgbClr>
          </a:solidFill>
          <a:ln/>
        </p:spPr>
      </p:sp>
      <p:sp>
        <p:nvSpPr>
          <p:cNvPr id="27" name="Shape 21"/>
          <p:cNvSpPr/>
          <p:nvPr/>
        </p:nvSpPr>
        <p:spPr>
          <a:xfrm>
            <a:off x="7379613" y="6715601"/>
            <a:ext cx="6456998" cy="60960"/>
          </a:xfrm>
          <a:prstGeom prst="roundRect">
            <a:avLst>
              <a:gd name="adj" fmla="val 190466"/>
            </a:avLst>
          </a:prstGeom>
          <a:solidFill>
            <a:srgbClr val="006747"/>
          </a:solidFill>
          <a:ln/>
        </p:spPr>
      </p:sp>
      <p:sp>
        <p:nvSpPr>
          <p:cNvPr id="28" name="Shape 22"/>
          <p:cNvSpPr/>
          <p:nvPr/>
        </p:nvSpPr>
        <p:spPr>
          <a:xfrm>
            <a:off x="10414635" y="6537365"/>
            <a:ext cx="386953" cy="386953"/>
          </a:xfrm>
          <a:prstGeom prst="roundRect">
            <a:avLst>
              <a:gd name="adj" fmla="val 236308"/>
            </a:avLst>
          </a:prstGeom>
          <a:solidFill>
            <a:srgbClr val="006747"/>
          </a:solidFill>
          <a:ln/>
        </p:spPr>
      </p:sp>
      <p:sp>
        <p:nvSpPr>
          <p:cNvPr id="29" name="Text 23"/>
          <p:cNvSpPr/>
          <p:nvPr/>
        </p:nvSpPr>
        <p:spPr>
          <a:xfrm>
            <a:off x="10530721" y="6634043"/>
            <a:ext cx="154781" cy="193477"/>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Noto Serif SC Bold" pitchFamily="34" charset="0"/>
                <a:ea typeface="Noto Serif SC Bold" pitchFamily="34" charset="-122"/>
                <a:cs typeface="Noto Serif SC Bold" pitchFamily="34" charset="-120"/>
              </a:rPr>
              <a:t>4</a:t>
            </a:r>
            <a:endParaRPr lang="en-US" sz="1200" dirty="0"/>
          </a:p>
        </p:txBody>
      </p:sp>
      <p:sp>
        <p:nvSpPr>
          <p:cNvPr id="30" name="Text 24"/>
          <p:cNvSpPr/>
          <p:nvPr/>
        </p:nvSpPr>
        <p:spPr>
          <a:xfrm>
            <a:off x="7523798" y="7053263"/>
            <a:ext cx="1830229" cy="201454"/>
          </a:xfrm>
          <a:prstGeom prst="rect">
            <a:avLst/>
          </a:prstGeom>
          <a:noFill/>
          <a:ln/>
        </p:spPr>
        <p:txBody>
          <a:bodyPr wrap="none" lIns="0" tIns="0" rIns="0" bIns="0" rtlCol="0" anchor="t"/>
          <a:lstStyle/>
          <a:p>
            <a:pPr algn="l" indent="0" marL="0">
              <a:lnSpc>
                <a:spcPts val="1550"/>
              </a:lnSpc>
              <a:buNone/>
            </a:pPr>
            <a:r>
              <a:rPr lang="en-US" sz="1250" b="1" dirty="0">
                <a:solidFill>
                  <a:srgbClr val="4B4A4A"/>
                </a:solidFill>
                <a:latin typeface="Noto Serif SC Bold" pitchFamily="34" charset="0"/>
                <a:ea typeface="Noto Serif SC Bold" pitchFamily="34" charset="-122"/>
                <a:cs typeface="Noto Serif SC Bold" pitchFamily="34" charset="-120"/>
              </a:rPr>
              <a:t>Our Team / Contact Us</a:t>
            </a:r>
            <a:endParaRPr lang="en-US" sz="1250" dirty="0"/>
          </a:p>
        </p:txBody>
      </p:sp>
      <p:sp>
        <p:nvSpPr>
          <p:cNvPr id="31" name="Text 25"/>
          <p:cNvSpPr/>
          <p:nvPr/>
        </p:nvSpPr>
        <p:spPr>
          <a:xfrm>
            <a:off x="7523798" y="7332107"/>
            <a:ext cx="6168628" cy="206454"/>
          </a:xfrm>
          <a:prstGeom prst="rect">
            <a:avLst/>
          </a:prstGeom>
          <a:noFill/>
          <a:ln/>
        </p:spPr>
        <p:txBody>
          <a:bodyPr wrap="none" lIns="0" tIns="0" rIns="0" bIns="0" rtlCol="0" anchor="t"/>
          <a:lstStyle/>
          <a:p>
            <a:pPr algn="l" indent="0" marL="0">
              <a:lnSpc>
                <a:spcPts val="1600"/>
              </a:lnSpc>
              <a:buNone/>
            </a:pPr>
            <a:r>
              <a:rPr lang="en-US" sz="1000" dirty="0">
                <a:solidFill>
                  <a:srgbClr val="4B4A4A"/>
                </a:solidFill>
                <a:latin typeface="Geist" pitchFamily="34" charset="0"/>
                <a:ea typeface="Geist" pitchFamily="34" charset="-122"/>
                <a:cs typeface="Geist" pitchFamily="34" charset="-120"/>
              </a:rPr>
              <a:t>Provides avenues for users to connect with the development team for support or inquiries.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017" y="1501973"/>
            <a:ext cx="7604522" cy="553879"/>
          </a:xfrm>
          <a:prstGeom prst="rect">
            <a:avLst/>
          </a:prstGeom>
          <a:noFill/>
          <a:ln/>
        </p:spPr>
        <p:txBody>
          <a:bodyPr wrap="none" lIns="0" tIns="0" rIns="0" bIns="0" rtlCol="0" anchor="t"/>
          <a:lstStyle/>
          <a:p>
            <a:pPr algn="l" indent="0" marL="0">
              <a:lnSpc>
                <a:spcPts val="4350"/>
              </a:lnSpc>
              <a:buNone/>
            </a:pPr>
            <a:r>
              <a:rPr lang="en-US" sz="3450" b="1" dirty="0">
                <a:solidFill>
                  <a:srgbClr val="006747"/>
                </a:solidFill>
                <a:latin typeface="Noto Serif SC Bold" pitchFamily="34" charset="0"/>
                <a:ea typeface="Noto Serif SC Bold" pitchFamily="34" charset="-122"/>
                <a:cs typeface="Noto Serif SC Bold" pitchFamily="34" charset="-120"/>
              </a:rPr>
              <a:t>On-Site Field Work &amp; Engagement</a:t>
            </a:r>
            <a:endParaRPr lang="en-US" sz="3450" dirty="0"/>
          </a:p>
        </p:txBody>
      </p:sp>
      <p:pic>
        <p:nvPicPr>
          <p:cNvPr id="3" name="Image 0" descr="preencoded.png">    </p:cNvPr>
          <p:cNvPicPr>
            <a:picLocks noChangeAspect="1"/>
          </p:cNvPicPr>
          <p:nvPr/>
        </p:nvPicPr>
        <p:blipFill>
          <a:blip r:embed="rId1"/>
          <a:stretch>
            <a:fillRect/>
          </a:stretch>
        </p:blipFill>
        <p:spPr>
          <a:xfrm>
            <a:off x="716637" y="2526030"/>
            <a:ext cx="3192899" cy="2127290"/>
          </a:xfrm>
          <a:prstGeom prst="rect">
            <a:avLst/>
          </a:prstGeom>
        </p:spPr>
      </p:pic>
      <p:pic>
        <p:nvPicPr>
          <p:cNvPr id="4" name="Image 1" descr="preencoded.png">    </p:cNvPr>
          <p:cNvPicPr>
            <a:picLocks noChangeAspect="1"/>
          </p:cNvPicPr>
          <p:nvPr/>
        </p:nvPicPr>
        <p:blipFill>
          <a:blip r:embed="rId2"/>
          <a:stretch>
            <a:fillRect/>
          </a:stretch>
        </p:blipFill>
        <p:spPr>
          <a:xfrm>
            <a:off x="4051340" y="2526030"/>
            <a:ext cx="3192899" cy="2127290"/>
          </a:xfrm>
          <a:prstGeom prst="rect">
            <a:avLst/>
          </a:prstGeom>
        </p:spPr>
      </p:pic>
      <p:pic>
        <p:nvPicPr>
          <p:cNvPr id="5" name="Image 2" descr="preencoded.png">    </p:cNvPr>
          <p:cNvPicPr>
            <a:picLocks noChangeAspect="1"/>
          </p:cNvPicPr>
          <p:nvPr/>
        </p:nvPicPr>
        <p:blipFill>
          <a:blip r:embed="rId3"/>
          <a:stretch>
            <a:fillRect/>
          </a:stretch>
        </p:blipFill>
        <p:spPr>
          <a:xfrm>
            <a:off x="7386042" y="2526030"/>
            <a:ext cx="3192899" cy="2127290"/>
          </a:xfrm>
          <a:prstGeom prst="rect">
            <a:avLst/>
          </a:prstGeom>
        </p:spPr>
      </p:pic>
      <p:pic>
        <p:nvPicPr>
          <p:cNvPr id="6" name="Image 3" descr="preencoded.png">    </p:cNvPr>
          <p:cNvPicPr>
            <a:picLocks noChangeAspect="1"/>
          </p:cNvPicPr>
          <p:nvPr/>
        </p:nvPicPr>
        <p:blipFill>
          <a:blip r:embed="rId4"/>
          <a:stretch>
            <a:fillRect/>
          </a:stretch>
        </p:blipFill>
        <p:spPr>
          <a:xfrm>
            <a:off x="10720745" y="2526030"/>
            <a:ext cx="3192899" cy="2127290"/>
          </a:xfrm>
          <a:prstGeom prst="rect">
            <a:avLst/>
          </a:prstGeom>
        </p:spPr>
      </p:pic>
      <p:sp>
        <p:nvSpPr>
          <p:cNvPr id="7" name="Text 1"/>
          <p:cNvSpPr/>
          <p:nvPr/>
        </p:nvSpPr>
        <p:spPr>
          <a:xfrm>
            <a:off x="709017" y="4968478"/>
            <a:ext cx="13212366" cy="708898"/>
          </a:xfrm>
          <a:prstGeom prst="rect">
            <a:avLst/>
          </a:prstGeom>
          <a:noFill/>
          <a:ln/>
        </p:spPr>
        <p:txBody>
          <a:bodyPr wrap="square" lIns="0" tIns="0" rIns="0" bIns="0" rtlCol="0" anchor="t"/>
          <a:lstStyle/>
          <a:p>
            <a:pPr algn="l" indent="0" marL="0">
              <a:lnSpc>
                <a:spcPts val="2750"/>
              </a:lnSpc>
              <a:buNone/>
            </a:pPr>
            <a:r>
              <a:rPr lang="en-US" sz="1700" dirty="0">
                <a:solidFill>
                  <a:srgbClr val="4B4A4A"/>
                </a:solidFill>
                <a:latin typeface="Geist" pitchFamily="34" charset="0"/>
                <a:ea typeface="Geist" pitchFamily="34" charset="-122"/>
                <a:cs typeface="Geist" pitchFamily="34" charset="-120"/>
              </a:rPr>
              <a:t>"Engaging directly with the Nandanoor community was paramount to understanding their unique needs, gathering invaluable feedback, and effectively demonstrating the practical benefits of our digital solution."</a:t>
            </a:r>
            <a:endParaRPr lang="en-US" sz="1700" dirty="0"/>
          </a:p>
        </p:txBody>
      </p:sp>
      <p:sp>
        <p:nvSpPr>
          <p:cNvPr id="8" name="Text 2"/>
          <p:cNvSpPr/>
          <p:nvPr/>
        </p:nvSpPr>
        <p:spPr>
          <a:xfrm>
            <a:off x="709017" y="5876806"/>
            <a:ext cx="13212366" cy="850821"/>
          </a:xfrm>
          <a:prstGeom prst="rect">
            <a:avLst/>
          </a:prstGeom>
          <a:noFill/>
          <a:ln/>
        </p:spPr>
        <p:txBody>
          <a:bodyPr wrap="square" lIns="0" tIns="0" rIns="0" bIns="0" rtlCol="0" anchor="t"/>
          <a:lstStyle/>
          <a:p>
            <a:pPr algn="l" indent="0" marL="0">
              <a:lnSpc>
                <a:spcPts val="2200"/>
              </a:lnSpc>
              <a:buNone/>
            </a:pPr>
            <a:r>
              <a:rPr lang="en-US" sz="1350" dirty="0">
                <a:solidFill>
                  <a:srgbClr val="4B4A4A"/>
                </a:solidFill>
                <a:latin typeface="Geist" pitchFamily="34" charset="0"/>
                <a:ea typeface="Geist" pitchFamily="34" charset="-122"/>
                <a:cs typeface="Geist" pitchFamily="34" charset="-120"/>
              </a:rPr>
              <a:t>Our team immersed themselves in the daily lives of Nandanoor villagers, conducting hands-on sessions and interactive demonstrations. This direct engagement allowed us to build rapport, understand the nuances of their traditional animal care practices, and tailor our awareness program to resonate effectively within the community. These experiences were crucial for the successful adoption and refinement of the "Grami Pashu Sahayak" platform.</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11662"/>
            <a:ext cx="6880622" cy="527090"/>
          </a:xfrm>
          <a:prstGeom prst="rect">
            <a:avLst/>
          </a:prstGeom>
          <a:noFill/>
          <a:ln/>
        </p:spPr>
        <p:txBody>
          <a:bodyPr wrap="none" lIns="0" tIns="0" rIns="0" bIns="0" rtlCol="0" anchor="t"/>
          <a:lstStyle/>
          <a:p>
            <a:pPr algn="l" indent="0" marL="0">
              <a:lnSpc>
                <a:spcPts val="4150"/>
              </a:lnSpc>
              <a:buNone/>
            </a:pPr>
            <a:r>
              <a:rPr lang="en-US" sz="3300" b="1" dirty="0">
                <a:solidFill>
                  <a:srgbClr val="006747"/>
                </a:solidFill>
                <a:latin typeface="Noto Serif SC Bold" pitchFamily="34" charset="0"/>
                <a:ea typeface="Noto Serif SC Bold" pitchFamily="34" charset="-122"/>
                <a:cs typeface="Noto Serif SC Bold" pitchFamily="34" charset="-120"/>
              </a:rPr>
              <a:t>Outcomes &amp; Community Impact</a:t>
            </a:r>
            <a:endParaRPr lang="en-US" sz="3300" dirty="0"/>
          </a:p>
        </p:txBody>
      </p:sp>
      <p:sp>
        <p:nvSpPr>
          <p:cNvPr id="3" name="Text 1"/>
          <p:cNvSpPr/>
          <p:nvPr/>
        </p:nvSpPr>
        <p:spPr>
          <a:xfrm>
            <a:off x="793790" y="1776055"/>
            <a:ext cx="13042821" cy="269915"/>
          </a:xfrm>
          <a:prstGeom prst="rect">
            <a:avLst/>
          </a:prstGeom>
          <a:noFill/>
          <a:ln/>
        </p:spPr>
        <p:txBody>
          <a:bodyPr wrap="non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The implementation of the "Grami Pashu Sahayak" project has yielded tangible benefits and fostered a positive transformation within the Nandanoor village community.</a:t>
            </a:r>
            <a:endParaRPr lang="en-US" sz="1300" dirty="0"/>
          </a:p>
        </p:txBody>
      </p:sp>
      <p:sp>
        <p:nvSpPr>
          <p:cNvPr id="4" name="Shape 2"/>
          <p:cNvSpPr/>
          <p:nvPr/>
        </p:nvSpPr>
        <p:spPr>
          <a:xfrm>
            <a:off x="793790" y="2235756"/>
            <a:ext cx="379571" cy="379571"/>
          </a:xfrm>
          <a:prstGeom prst="roundRect">
            <a:avLst>
              <a:gd name="adj" fmla="val 40001"/>
            </a:avLst>
          </a:prstGeom>
          <a:solidFill>
            <a:srgbClr val="D1EFE4"/>
          </a:solidFill>
          <a:ln w="7620">
            <a:solidFill>
              <a:srgbClr val="B7D5CA"/>
            </a:solidFill>
            <a:prstDash val="solid"/>
          </a:ln>
        </p:spPr>
      </p:sp>
      <p:sp>
        <p:nvSpPr>
          <p:cNvPr id="5" name="Text 3"/>
          <p:cNvSpPr/>
          <p:nvPr/>
        </p:nvSpPr>
        <p:spPr>
          <a:xfrm>
            <a:off x="1341953" y="2293739"/>
            <a:ext cx="2316361" cy="263485"/>
          </a:xfrm>
          <a:prstGeom prst="rect">
            <a:avLst/>
          </a:prstGeom>
          <a:noFill/>
          <a:ln/>
        </p:spPr>
        <p:txBody>
          <a:bodyPr wrap="none" lIns="0" tIns="0" rIns="0" bIns="0" rtlCol="0" anchor="t"/>
          <a:lstStyle/>
          <a:p>
            <a:pPr algn="l" indent="0" marL="0">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Enhanced Knowledge</a:t>
            </a:r>
            <a:endParaRPr lang="en-US" sz="1650" dirty="0"/>
          </a:p>
        </p:txBody>
      </p:sp>
      <p:sp>
        <p:nvSpPr>
          <p:cNvPr id="6" name="Text 4"/>
          <p:cNvSpPr/>
          <p:nvPr/>
        </p:nvSpPr>
        <p:spPr>
          <a:xfrm>
            <a:off x="1341953" y="2658428"/>
            <a:ext cx="12494657" cy="269915"/>
          </a:xfrm>
          <a:prstGeom prst="rect">
            <a:avLst/>
          </a:prstGeom>
          <a:noFill/>
          <a:ln/>
        </p:spPr>
        <p:txBody>
          <a:bodyPr wrap="non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Farmers gained significant insights into proper animal care, including improved feeding strategies, effective hygiene practices, and essential health management.</a:t>
            </a:r>
            <a:endParaRPr lang="en-US" sz="1300" dirty="0"/>
          </a:p>
        </p:txBody>
      </p:sp>
      <p:sp>
        <p:nvSpPr>
          <p:cNvPr id="7" name="Shape 5"/>
          <p:cNvSpPr/>
          <p:nvPr/>
        </p:nvSpPr>
        <p:spPr>
          <a:xfrm>
            <a:off x="793790" y="3265646"/>
            <a:ext cx="379571" cy="379571"/>
          </a:xfrm>
          <a:prstGeom prst="roundRect">
            <a:avLst>
              <a:gd name="adj" fmla="val 40001"/>
            </a:avLst>
          </a:prstGeom>
          <a:solidFill>
            <a:srgbClr val="D1EFE4"/>
          </a:solidFill>
          <a:ln w="7620">
            <a:solidFill>
              <a:srgbClr val="B7D5CA"/>
            </a:solidFill>
            <a:prstDash val="solid"/>
          </a:ln>
        </p:spPr>
      </p:sp>
      <p:sp>
        <p:nvSpPr>
          <p:cNvPr id="8" name="Text 6"/>
          <p:cNvSpPr/>
          <p:nvPr/>
        </p:nvSpPr>
        <p:spPr>
          <a:xfrm>
            <a:off x="1341953" y="3323630"/>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Positive Reception</a:t>
            </a:r>
            <a:endParaRPr lang="en-US" sz="1650" dirty="0"/>
          </a:p>
        </p:txBody>
      </p:sp>
      <p:sp>
        <p:nvSpPr>
          <p:cNvPr id="9" name="Text 7"/>
          <p:cNvSpPr/>
          <p:nvPr/>
        </p:nvSpPr>
        <p:spPr>
          <a:xfrm>
            <a:off x="1341953" y="3688318"/>
            <a:ext cx="12494657" cy="269915"/>
          </a:xfrm>
          <a:prstGeom prst="rect">
            <a:avLst/>
          </a:prstGeom>
          <a:noFill/>
          <a:ln/>
        </p:spPr>
        <p:txBody>
          <a:bodyPr wrap="non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The "Grami Pashu Sahayak" web app was met with enthusiastic interest from the community, indicating a strong desire for accessible information.</a:t>
            </a:r>
            <a:endParaRPr lang="en-US" sz="1300" dirty="0"/>
          </a:p>
        </p:txBody>
      </p:sp>
      <p:sp>
        <p:nvSpPr>
          <p:cNvPr id="10" name="Shape 8"/>
          <p:cNvSpPr/>
          <p:nvPr/>
        </p:nvSpPr>
        <p:spPr>
          <a:xfrm>
            <a:off x="793790" y="4295537"/>
            <a:ext cx="379571" cy="379571"/>
          </a:xfrm>
          <a:prstGeom prst="roundRect">
            <a:avLst>
              <a:gd name="adj" fmla="val 40001"/>
            </a:avLst>
          </a:prstGeom>
          <a:solidFill>
            <a:srgbClr val="D1EFE4"/>
          </a:solidFill>
          <a:ln w="7620">
            <a:solidFill>
              <a:srgbClr val="B7D5CA"/>
            </a:solidFill>
            <a:prstDash val="solid"/>
          </a:ln>
        </p:spPr>
      </p:sp>
      <p:sp>
        <p:nvSpPr>
          <p:cNvPr id="11" name="Text 9"/>
          <p:cNvSpPr/>
          <p:nvPr/>
        </p:nvSpPr>
        <p:spPr>
          <a:xfrm>
            <a:off x="1341953" y="4353520"/>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Practical Adoption</a:t>
            </a:r>
            <a:endParaRPr lang="en-US" sz="1650" dirty="0"/>
          </a:p>
        </p:txBody>
      </p:sp>
      <p:sp>
        <p:nvSpPr>
          <p:cNvPr id="12" name="Text 10"/>
          <p:cNvSpPr/>
          <p:nvPr/>
        </p:nvSpPr>
        <p:spPr>
          <a:xfrm>
            <a:off x="1341953" y="4718209"/>
            <a:ext cx="12494657" cy="539829"/>
          </a:xfrm>
          <a:prstGeom prst="rect">
            <a:avLst/>
          </a:prstGeom>
          <a:noFill/>
          <a:ln/>
        </p:spPr>
        <p:txBody>
          <a:bodyPr wrap="squar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Several farmers expressed their readiness to integrate the app into their routines for vaccination reminders and daily animal care tips, highlighting its practical utility.</a:t>
            </a:r>
            <a:endParaRPr lang="en-US" sz="1300" dirty="0"/>
          </a:p>
        </p:txBody>
      </p:sp>
      <p:sp>
        <p:nvSpPr>
          <p:cNvPr id="13" name="Shape 11"/>
          <p:cNvSpPr/>
          <p:nvPr/>
        </p:nvSpPr>
        <p:spPr>
          <a:xfrm>
            <a:off x="793790" y="5595342"/>
            <a:ext cx="379571" cy="379571"/>
          </a:xfrm>
          <a:prstGeom prst="roundRect">
            <a:avLst>
              <a:gd name="adj" fmla="val 40001"/>
            </a:avLst>
          </a:prstGeom>
          <a:solidFill>
            <a:srgbClr val="D1EFE4"/>
          </a:solidFill>
          <a:ln w="7620">
            <a:solidFill>
              <a:srgbClr val="B7D5CA"/>
            </a:solidFill>
            <a:prstDash val="solid"/>
          </a:ln>
        </p:spPr>
      </p:sp>
      <p:sp>
        <p:nvSpPr>
          <p:cNvPr id="14" name="Text 12"/>
          <p:cNvSpPr/>
          <p:nvPr/>
        </p:nvSpPr>
        <p:spPr>
          <a:xfrm>
            <a:off x="1341953" y="5653326"/>
            <a:ext cx="2507694" cy="263485"/>
          </a:xfrm>
          <a:prstGeom prst="rect">
            <a:avLst/>
          </a:prstGeom>
          <a:noFill/>
          <a:ln/>
        </p:spPr>
        <p:txBody>
          <a:bodyPr wrap="none" lIns="0" tIns="0" rIns="0" bIns="0" rtlCol="0" anchor="t"/>
          <a:lstStyle/>
          <a:p>
            <a:pPr algn="l" indent="0" marL="0">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Strengthened Relations</a:t>
            </a:r>
            <a:endParaRPr lang="en-US" sz="1650" dirty="0"/>
          </a:p>
        </p:txBody>
      </p:sp>
      <p:sp>
        <p:nvSpPr>
          <p:cNvPr id="15" name="Text 13"/>
          <p:cNvSpPr/>
          <p:nvPr/>
        </p:nvSpPr>
        <p:spPr>
          <a:xfrm>
            <a:off x="1341953" y="6018014"/>
            <a:ext cx="12494657" cy="269915"/>
          </a:xfrm>
          <a:prstGeom prst="rect">
            <a:avLst/>
          </a:prstGeom>
          <a:noFill/>
          <a:ln/>
        </p:spPr>
        <p:txBody>
          <a:bodyPr wrap="non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Our awareness sessions fostered a strong bond of trust and mutual understanding between our project team and the local farming community.</a:t>
            </a:r>
            <a:endParaRPr lang="en-US" sz="1300" dirty="0"/>
          </a:p>
        </p:txBody>
      </p:sp>
      <p:sp>
        <p:nvSpPr>
          <p:cNvPr id="16" name="Shape 14"/>
          <p:cNvSpPr/>
          <p:nvPr/>
        </p:nvSpPr>
        <p:spPr>
          <a:xfrm>
            <a:off x="793790" y="6625233"/>
            <a:ext cx="379571" cy="379571"/>
          </a:xfrm>
          <a:prstGeom prst="roundRect">
            <a:avLst>
              <a:gd name="adj" fmla="val 40001"/>
            </a:avLst>
          </a:prstGeom>
          <a:solidFill>
            <a:srgbClr val="D1EFE4"/>
          </a:solidFill>
          <a:ln w="7620">
            <a:solidFill>
              <a:srgbClr val="B7D5CA"/>
            </a:solidFill>
            <a:prstDash val="solid"/>
          </a:ln>
        </p:spPr>
      </p:sp>
      <p:sp>
        <p:nvSpPr>
          <p:cNvPr id="17" name="Text 15"/>
          <p:cNvSpPr/>
          <p:nvPr/>
        </p:nvSpPr>
        <p:spPr>
          <a:xfrm>
            <a:off x="1341953" y="6683216"/>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4B4A4A"/>
                </a:solidFill>
                <a:latin typeface="Noto Serif SC Bold" pitchFamily="34" charset="0"/>
                <a:ea typeface="Noto Serif SC Bold" pitchFamily="34" charset="-122"/>
                <a:cs typeface="Noto Serif SC Bold" pitchFamily="34" charset="-120"/>
              </a:rPr>
              <a:t>Empowerment</a:t>
            </a:r>
            <a:endParaRPr lang="en-US" sz="1650" dirty="0"/>
          </a:p>
        </p:txBody>
      </p:sp>
      <p:sp>
        <p:nvSpPr>
          <p:cNvPr id="18" name="Text 16"/>
          <p:cNvSpPr/>
          <p:nvPr/>
        </p:nvSpPr>
        <p:spPr>
          <a:xfrm>
            <a:off x="1341953" y="7047905"/>
            <a:ext cx="12494657" cy="269915"/>
          </a:xfrm>
          <a:prstGeom prst="rect">
            <a:avLst/>
          </a:prstGeom>
          <a:noFill/>
          <a:ln/>
        </p:spPr>
        <p:txBody>
          <a:bodyPr wrap="none" lIns="0" tIns="0" rIns="0" bIns="0" rtlCol="0" anchor="t"/>
          <a:lstStyle/>
          <a:p>
            <a:pPr algn="l" indent="0" marL="0">
              <a:lnSpc>
                <a:spcPts val="2100"/>
              </a:lnSpc>
              <a:buNone/>
            </a:pPr>
            <a:r>
              <a:rPr lang="en-US" sz="1300" dirty="0">
                <a:solidFill>
                  <a:srgbClr val="4B4A4A"/>
                </a:solidFill>
                <a:latin typeface="Geist" pitchFamily="34" charset="0"/>
                <a:ea typeface="Geist" pitchFamily="34" charset="-122"/>
                <a:cs typeface="Geist" pitchFamily="34" charset="-120"/>
              </a:rPr>
              <a:t>The project successfully blended traditional animal care wisdom with simple digital learning tools, empowering farmers with renewed confidence and capabilities.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491" y="473988"/>
            <a:ext cx="3663315" cy="457914"/>
          </a:xfrm>
          <a:prstGeom prst="rect">
            <a:avLst/>
          </a:prstGeom>
          <a:noFill/>
          <a:ln/>
        </p:spPr>
        <p:txBody>
          <a:bodyPr wrap="none" lIns="0" tIns="0" rIns="0" bIns="0" rtlCol="0" anchor="t"/>
          <a:lstStyle/>
          <a:p>
            <a:pPr algn="l" indent="0" marL="0">
              <a:lnSpc>
                <a:spcPts val="3600"/>
              </a:lnSpc>
              <a:buNone/>
            </a:pPr>
            <a:r>
              <a:rPr lang="en-US" sz="2850" b="1" dirty="0">
                <a:solidFill>
                  <a:srgbClr val="006747"/>
                </a:solidFill>
                <a:latin typeface="Noto Serif SC Bold" pitchFamily="34" charset="0"/>
                <a:ea typeface="Noto Serif SC Bold" pitchFamily="34" charset="-122"/>
                <a:cs typeface="Noto Serif SC Bold" pitchFamily="34" charset="-120"/>
              </a:rPr>
              <a:t>Our Key Learnings</a:t>
            </a:r>
            <a:endParaRPr lang="en-US" sz="2850" dirty="0"/>
          </a:p>
        </p:txBody>
      </p:sp>
      <p:sp>
        <p:nvSpPr>
          <p:cNvPr id="3" name="Text 1"/>
          <p:cNvSpPr/>
          <p:nvPr/>
        </p:nvSpPr>
        <p:spPr>
          <a:xfrm>
            <a:off x="689491" y="1224915"/>
            <a:ext cx="13251418" cy="234434"/>
          </a:xfrm>
          <a:prstGeom prst="rect">
            <a:avLst/>
          </a:prstGeom>
          <a:noFill/>
          <a:ln/>
        </p:spPr>
        <p:txBody>
          <a:bodyPr wrap="non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This community service project was not only about delivering a solution but also a profound learning experience for our team, fostering valuable skills and perspectives.</a:t>
            </a:r>
            <a:endParaRPr lang="en-US" sz="1150" dirty="0"/>
          </a:p>
        </p:txBody>
      </p:sp>
      <p:sp>
        <p:nvSpPr>
          <p:cNvPr id="4" name="Text 2"/>
          <p:cNvSpPr/>
          <p:nvPr/>
        </p:nvSpPr>
        <p:spPr>
          <a:xfrm>
            <a:off x="689491" y="1770578"/>
            <a:ext cx="2198013" cy="274677"/>
          </a:xfrm>
          <a:prstGeom prst="rect">
            <a:avLst/>
          </a:prstGeom>
          <a:noFill/>
          <a:ln/>
        </p:spPr>
        <p:txBody>
          <a:bodyPr wrap="none" lIns="0" tIns="0" rIns="0" bIns="0" rtlCol="0" anchor="t"/>
          <a:lstStyle/>
          <a:p>
            <a:pPr algn="l" indent="0" marL="0">
              <a:lnSpc>
                <a:spcPts val="2150"/>
              </a:lnSpc>
              <a:buNone/>
            </a:pPr>
            <a:r>
              <a:rPr lang="en-US" sz="1700" b="1" dirty="0">
                <a:solidFill>
                  <a:srgbClr val="006747"/>
                </a:solidFill>
                <a:latin typeface="Noto Serif SC Bold" pitchFamily="34" charset="0"/>
                <a:ea typeface="Noto Serif SC Bold" pitchFamily="34" charset="-122"/>
                <a:cs typeface="Noto Serif SC Bold" pitchFamily="34" charset="-120"/>
              </a:rPr>
              <a:t>Values Acquired</a:t>
            </a:r>
            <a:endParaRPr lang="en-US" sz="17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44379" y="2214503"/>
            <a:ext cx="219789" cy="219789"/>
          </a:xfrm>
          <a:prstGeom prst="rect">
            <a:avLst/>
          </a:prstGeom>
        </p:spPr>
      </p:pic>
      <p:sp>
        <p:nvSpPr>
          <p:cNvPr id="6" name="Text 3"/>
          <p:cNvSpPr/>
          <p:nvPr/>
        </p:nvSpPr>
        <p:spPr>
          <a:xfrm>
            <a:off x="1165622" y="2210038"/>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Empathy</a:t>
            </a:r>
            <a:endParaRPr lang="en-US" sz="1400" dirty="0"/>
          </a:p>
        </p:txBody>
      </p:sp>
      <p:sp>
        <p:nvSpPr>
          <p:cNvPr id="7" name="Text 4"/>
          <p:cNvSpPr/>
          <p:nvPr/>
        </p:nvSpPr>
        <p:spPr>
          <a:xfrm>
            <a:off x="1165622" y="2585323"/>
            <a:ext cx="3657362"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Gained a deeper understanding of the real-world challenges faced by rural animal keepers.</a:t>
            </a:r>
            <a:endParaRPr lang="en-US" sz="11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379" y="3351669"/>
            <a:ext cx="219789" cy="219789"/>
          </a:xfrm>
          <a:prstGeom prst="rect">
            <a:avLst/>
          </a:prstGeom>
        </p:spPr>
      </p:pic>
      <p:sp>
        <p:nvSpPr>
          <p:cNvPr id="9" name="Text 5"/>
          <p:cNvSpPr/>
          <p:nvPr/>
        </p:nvSpPr>
        <p:spPr>
          <a:xfrm>
            <a:off x="1165622" y="3347204"/>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Responsibility</a:t>
            </a:r>
            <a:endParaRPr lang="en-US" sz="1400" dirty="0"/>
          </a:p>
        </p:txBody>
      </p:sp>
      <p:sp>
        <p:nvSpPr>
          <p:cNvPr id="10" name="Text 6"/>
          <p:cNvSpPr/>
          <p:nvPr/>
        </p:nvSpPr>
        <p:spPr>
          <a:xfrm>
            <a:off x="1165622" y="3722489"/>
            <a:ext cx="3657362"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Recognized the societal importance of applying technical skills for community welfare.</a:t>
            </a:r>
            <a:endParaRPr lang="en-US" sz="11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379" y="4488835"/>
            <a:ext cx="219789" cy="219789"/>
          </a:xfrm>
          <a:prstGeom prst="rect">
            <a:avLst/>
          </a:prstGeom>
        </p:spPr>
      </p:pic>
      <p:sp>
        <p:nvSpPr>
          <p:cNvPr id="12" name="Text 7"/>
          <p:cNvSpPr/>
          <p:nvPr/>
        </p:nvSpPr>
        <p:spPr>
          <a:xfrm>
            <a:off x="1165622" y="4484370"/>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Teamwork</a:t>
            </a:r>
            <a:endParaRPr lang="en-US" sz="1400" dirty="0"/>
          </a:p>
        </p:txBody>
      </p:sp>
      <p:sp>
        <p:nvSpPr>
          <p:cNvPr id="13" name="Text 8"/>
          <p:cNvSpPr/>
          <p:nvPr/>
        </p:nvSpPr>
        <p:spPr>
          <a:xfrm>
            <a:off x="1165622" y="4859655"/>
            <a:ext cx="3657362"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Developed essential collaboration skills through working with team members and villagers.</a:t>
            </a:r>
            <a:endParaRPr lang="en-US" sz="1150" dirty="0"/>
          </a:p>
        </p:txBody>
      </p:sp>
      <p:sp>
        <p:nvSpPr>
          <p:cNvPr id="14" name="Text 9"/>
          <p:cNvSpPr/>
          <p:nvPr/>
        </p:nvSpPr>
        <p:spPr>
          <a:xfrm>
            <a:off x="5188029" y="1770578"/>
            <a:ext cx="2328505" cy="274677"/>
          </a:xfrm>
          <a:prstGeom prst="rect">
            <a:avLst/>
          </a:prstGeom>
          <a:noFill/>
          <a:ln/>
        </p:spPr>
        <p:txBody>
          <a:bodyPr wrap="none" lIns="0" tIns="0" rIns="0" bIns="0" rtlCol="0" anchor="t"/>
          <a:lstStyle/>
          <a:p>
            <a:pPr algn="l" indent="0" marL="0">
              <a:lnSpc>
                <a:spcPts val="2150"/>
              </a:lnSpc>
              <a:buNone/>
            </a:pPr>
            <a:r>
              <a:rPr lang="en-US" sz="1700" b="1" dirty="0">
                <a:solidFill>
                  <a:srgbClr val="006747"/>
                </a:solidFill>
                <a:latin typeface="Noto Serif SC Bold" pitchFamily="34" charset="0"/>
                <a:ea typeface="Noto Serif SC Bold" pitchFamily="34" charset="-122"/>
                <a:cs typeface="Noto Serif SC Bold" pitchFamily="34" charset="-120"/>
              </a:rPr>
              <a:t>Life Skills Developed</a:t>
            </a:r>
            <a:endParaRPr lang="en-US" sz="1700" dirty="0"/>
          </a:p>
        </p:txBody>
      </p:sp>
      <p:pic>
        <p:nvPicPr>
          <p:cNvPr id="1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2917" y="2214503"/>
            <a:ext cx="219789" cy="219789"/>
          </a:xfrm>
          <a:prstGeom prst="rect">
            <a:avLst/>
          </a:prstGeom>
        </p:spPr>
      </p:pic>
      <p:sp>
        <p:nvSpPr>
          <p:cNvPr id="16" name="Text 10"/>
          <p:cNvSpPr/>
          <p:nvPr/>
        </p:nvSpPr>
        <p:spPr>
          <a:xfrm>
            <a:off x="5664160" y="2210038"/>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Problem-Solving</a:t>
            </a:r>
            <a:endParaRPr lang="en-US" sz="1400" dirty="0"/>
          </a:p>
        </p:txBody>
      </p:sp>
      <p:sp>
        <p:nvSpPr>
          <p:cNvPr id="17" name="Text 11"/>
          <p:cNvSpPr/>
          <p:nvPr/>
        </p:nvSpPr>
        <p:spPr>
          <a:xfrm>
            <a:off x="5664160" y="2585323"/>
            <a:ext cx="3657362"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Honed abilities to identify practical issues and devise simple, effective solutions.</a:t>
            </a:r>
            <a:endParaRPr lang="en-US" sz="1150" dirty="0"/>
          </a:p>
        </p:txBody>
      </p:sp>
      <p:pic>
        <p:nvPicPr>
          <p:cNvPr id="18"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917" y="3351669"/>
            <a:ext cx="219789" cy="219789"/>
          </a:xfrm>
          <a:prstGeom prst="rect">
            <a:avLst/>
          </a:prstGeom>
        </p:spPr>
      </p:pic>
      <p:sp>
        <p:nvSpPr>
          <p:cNvPr id="19" name="Text 12"/>
          <p:cNvSpPr/>
          <p:nvPr/>
        </p:nvSpPr>
        <p:spPr>
          <a:xfrm>
            <a:off x="5664160" y="3347204"/>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Communication</a:t>
            </a:r>
            <a:endParaRPr lang="en-US" sz="1400" dirty="0"/>
          </a:p>
        </p:txBody>
      </p:sp>
      <p:sp>
        <p:nvSpPr>
          <p:cNvPr id="20" name="Text 13"/>
          <p:cNvSpPr/>
          <p:nvPr/>
        </p:nvSpPr>
        <p:spPr>
          <a:xfrm>
            <a:off x="5664160" y="3722489"/>
            <a:ext cx="3657362"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Improved clarity in interactions with farmers, academic guides, and fellow team members.</a:t>
            </a:r>
            <a:endParaRPr lang="en-US" sz="1150" dirty="0"/>
          </a:p>
        </p:txBody>
      </p:sp>
      <p:pic>
        <p:nvPicPr>
          <p:cNvPr id="21" name="Image 5" descr="preencoded.png">    </p:cNvPr>
          <p:cNvPicPr>
            <a:picLocks noChangeAspect="1"/>
          </p:cNvPicPr>
          <p:nvPr/>
        </p:nvPicPr>
        <p:blipFill>
          <a:blip r:embed="rId11"/>
          <a:stretch>
            <a:fillRect/>
          </a:stretch>
        </p:blipFill>
        <p:spPr>
          <a:xfrm>
            <a:off x="5188029" y="4356140"/>
            <a:ext cx="3513415" cy="3513415"/>
          </a:xfrm>
          <a:prstGeom prst="rect">
            <a:avLst/>
          </a:prstGeom>
        </p:spPr>
      </p:pic>
      <p:sp>
        <p:nvSpPr>
          <p:cNvPr id="22" name="Text 14"/>
          <p:cNvSpPr/>
          <p:nvPr/>
        </p:nvSpPr>
        <p:spPr>
          <a:xfrm>
            <a:off x="9686568" y="1770578"/>
            <a:ext cx="2837736" cy="274677"/>
          </a:xfrm>
          <a:prstGeom prst="rect">
            <a:avLst/>
          </a:prstGeom>
          <a:noFill/>
          <a:ln/>
        </p:spPr>
        <p:txBody>
          <a:bodyPr wrap="none" lIns="0" tIns="0" rIns="0" bIns="0" rtlCol="0" anchor="t"/>
          <a:lstStyle/>
          <a:p>
            <a:pPr algn="l" indent="0" marL="0">
              <a:lnSpc>
                <a:spcPts val="2150"/>
              </a:lnSpc>
              <a:buNone/>
            </a:pPr>
            <a:r>
              <a:rPr lang="en-US" sz="1700" b="1" dirty="0">
                <a:solidFill>
                  <a:srgbClr val="006747"/>
                </a:solidFill>
                <a:latin typeface="Noto Serif SC Bold" pitchFamily="34" charset="0"/>
                <a:ea typeface="Noto Serif SC Bold" pitchFamily="34" charset="-122"/>
                <a:cs typeface="Noto Serif SC Bold" pitchFamily="34" charset="-120"/>
              </a:rPr>
              <a:t>Technical Skills Acquired</a:t>
            </a:r>
            <a:endParaRPr lang="en-US" sz="1700" dirty="0"/>
          </a:p>
        </p:txBody>
      </p:sp>
      <p:pic>
        <p:nvPicPr>
          <p:cNvPr id="23"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1456" y="2214503"/>
            <a:ext cx="219789" cy="219789"/>
          </a:xfrm>
          <a:prstGeom prst="rect">
            <a:avLst/>
          </a:prstGeom>
        </p:spPr>
      </p:pic>
      <p:sp>
        <p:nvSpPr>
          <p:cNvPr id="24" name="Text 15"/>
          <p:cNvSpPr/>
          <p:nvPr/>
        </p:nvSpPr>
        <p:spPr>
          <a:xfrm>
            <a:off x="10162699" y="2210038"/>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Web Development</a:t>
            </a:r>
            <a:endParaRPr lang="en-US" sz="1400" dirty="0"/>
          </a:p>
        </p:txBody>
      </p:sp>
      <p:sp>
        <p:nvSpPr>
          <p:cNvPr id="25" name="Text 16"/>
          <p:cNvSpPr/>
          <p:nvPr/>
        </p:nvSpPr>
        <p:spPr>
          <a:xfrm>
            <a:off x="10162699" y="2585323"/>
            <a:ext cx="3793450" cy="703302"/>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Gained practical experience in creating web pages using fundamental technologies like HTML, CSS, and JavaScript.</a:t>
            </a:r>
            <a:endParaRPr lang="en-US" sz="1150" dirty="0"/>
          </a:p>
        </p:txBody>
      </p:sp>
      <p:pic>
        <p:nvPicPr>
          <p:cNvPr id="26" name="Image 7"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41456" y="3586103"/>
            <a:ext cx="219789" cy="219789"/>
          </a:xfrm>
          <a:prstGeom prst="rect">
            <a:avLst/>
          </a:prstGeom>
        </p:spPr>
      </p:pic>
      <p:sp>
        <p:nvSpPr>
          <p:cNvPr id="27" name="Text 17"/>
          <p:cNvSpPr/>
          <p:nvPr/>
        </p:nvSpPr>
        <p:spPr>
          <a:xfrm>
            <a:off x="10162699" y="3581638"/>
            <a:ext cx="1831657" cy="228838"/>
          </a:xfrm>
          <a:prstGeom prst="rect">
            <a:avLst/>
          </a:prstGeom>
          <a:noFill/>
          <a:ln/>
        </p:spPr>
        <p:txBody>
          <a:bodyPr wrap="none" lIns="0" tIns="0" rIns="0" bIns="0" rtlCol="0" anchor="t"/>
          <a:lstStyle/>
          <a:p>
            <a:pPr algn="l" indent="0" marL="0">
              <a:lnSpc>
                <a:spcPts val="1800"/>
              </a:lnSpc>
              <a:buNone/>
            </a:pPr>
            <a:r>
              <a:rPr lang="en-US" sz="1400" b="1" dirty="0">
                <a:solidFill>
                  <a:srgbClr val="4B4A4A"/>
                </a:solidFill>
                <a:latin typeface="Noto Serif SC Bold" pitchFamily="34" charset="0"/>
                <a:ea typeface="Noto Serif SC Bold" pitchFamily="34" charset="-122"/>
                <a:cs typeface="Noto Serif SC Bold" pitchFamily="34" charset="-120"/>
              </a:rPr>
              <a:t>UI Design</a:t>
            </a:r>
            <a:endParaRPr lang="en-US" sz="1400" dirty="0"/>
          </a:p>
        </p:txBody>
      </p:sp>
      <p:sp>
        <p:nvSpPr>
          <p:cNvPr id="28" name="Text 18"/>
          <p:cNvSpPr/>
          <p:nvPr/>
        </p:nvSpPr>
        <p:spPr>
          <a:xfrm>
            <a:off x="10162699" y="3956923"/>
            <a:ext cx="3793450" cy="468868"/>
          </a:xfrm>
          <a:prstGeom prst="rect">
            <a:avLst/>
          </a:prstGeom>
          <a:noFill/>
          <a:ln/>
        </p:spPr>
        <p:txBody>
          <a:bodyPr wrap="square" lIns="0" tIns="0" rIns="0" bIns="0" rtlCol="0" anchor="t"/>
          <a:lstStyle/>
          <a:p>
            <a:pPr algn="l" indent="0" marL="0">
              <a:lnSpc>
                <a:spcPts val="1800"/>
              </a:lnSpc>
              <a:buNone/>
            </a:pPr>
            <a:r>
              <a:rPr lang="en-US" sz="1150" dirty="0">
                <a:solidFill>
                  <a:srgbClr val="4B4A4A"/>
                </a:solidFill>
                <a:latin typeface="Geist" pitchFamily="34" charset="0"/>
                <a:ea typeface="Geist" pitchFamily="34" charset="-122"/>
                <a:cs typeface="Geist" pitchFamily="34" charset="-120"/>
              </a:rPr>
              <a:t>Learned principles of designing user-friendly interfaces to effectively display animal-care information.</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15459"/>
            <a:ext cx="10046732"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Conclusion &amp; Future Recommendations</a:t>
            </a:r>
            <a:endParaRPr lang="en-US" sz="3900" dirty="0"/>
          </a:p>
        </p:txBody>
      </p:sp>
      <p:sp>
        <p:nvSpPr>
          <p:cNvPr id="3" name="Text 1"/>
          <p:cNvSpPr/>
          <p:nvPr/>
        </p:nvSpPr>
        <p:spPr>
          <a:xfrm>
            <a:off x="793790" y="183237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 "Grami Pashu Sahayak" project represents a successful endeavor in leveraging simple digital solutions for meaningful community development.</a:t>
            </a:r>
            <a:endParaRPr lang="en-US" sz="1550" dirty="0"/>
          </a:p>
        </p:txBody>
      </p:sp>
      <p:sp>
        <p:nvSpPr>
          <p:cNvPr id="4" name="Shape 2"/>
          <p:cNvSpPr/>
          <p:nvPr/>
        </p:nvSpPr>
        <p:spPr>
          <a:xfrm>
            <a:off x="793790" y="2690693"/>
            <a:ext cx="13042821" cy="4723328"/>
          </a:xfrm>
          <a:prstGeom prst="roundRect">
            <a:avLst>
              <a:gd name="adj" fmla="val 3782"/>
            </a:avLst>
          </a:prstGeom>
          <a:solidFill>
            <a:srgbClr val="D1EFE4"/>
          </a:solidFill>
          <a:ln w="7620">
            <a:solidFill>
              <a:srgbClr val="B7D5CA"/>
            </a:solidFill>
            <a:prstDash val="solid"/>
          </a:ln>
        </p:spPr>
      </p:sp>
      <p:sp>
        <p:nvSpPr>
          <p:cNvPr id="5" name="Shape 3"/>
          <p:cNvSpPr/>
          <p:nvPr/>
        </p:nvSpPr>
        <p:spPr>
          <a:xfrm>
            <a:off x="801410" y="2698313"/>
            <a:ext cx="6513790" cy="4708088"/>
          </a:xfrm>
          <a:prstGeom prst="roundRect">
            <a:avLst>
              <a:gd name="adj" fmla="val 3794"/>
            </a:avLst>
          </a:prstGeom>
          <a:solidFill>
            <a:srgbClr val="D1EFE4"/>
          </a:solidFill>
          <a:ln/>
        </p:spPr>
      </p:sp>
      <p:sp>
        <p:nvSpPr>
          <p:cNvPr id="6" name="Text 4"/>
          <p:cNvSpPr/>
          <p:nvPr/>
        </p:nvSpPr>
        <p:spPr>
          <a:xfrm>
            <a:off x="999768" y="289667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4B4A4A"/>
                </a:solidFill>
                <a:latin typeface="Noto Serif SC Bold" pitchFamily="34" charset="0"/>
                <a:ea typeface="Noto Serif SC Bold" pitchFamily="34" charset="-122"/>
                <a:cs typeface="Noto Serif SC Bold" pitchFamily="34" charset="-120"/>
              </a:rPr>
              <a:t>Conclusion</a:t>
            </a:r>
            <a:endParaRPr lang="en-US" sz="2300" dirty="0"/>
          </a:p>
        </p:txBody>
      </p:sp>
      <p:sp>
        <p:nvSpPr>
          <p:cNvPr id="7" name="Text 5"/>
          <p:cNvSpPr/>
          <p:nvPr/>
        </p:nvSpPr>
        <p:spPr>
          <a:xfrm>
            <a:off x="999768" y="3387804"/>
            <a:ext cx="6117074"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We successfully developed and deployed "Grami Pashu Sahayak," an intuitive web application aimed at empowering farmers with critical animal care knowledge. The overwhelmingly positive feedback from the community underscores the significant impact that accessible digital tools can have in fostering health and well-being in rural settings.</a:t>
            </a:r>
            <a:endParaRPr lang="en-US" sz="1550" dirty="0"/>
          </a:p>
        </p:txBody>
      </p:sp>
      <p:sp>
        <p:nvSpPr>
          <p:cNvPr id="8" name="Shape 6"/>
          <p:cNvSpPr/>
          <p:nvPr/>
        </p:nvSpPr>
        <p:spPr>
          <a:xfrm>
            <a:off x="7315200" y="2698313"/>
            <a:ext cx="6513790" cy="4708088"/>
          </a:xfrm>
          <a:prstGeom prst="rect">
            <a:avLst/>
          </a:prstGeom>
          <a:solidFill>
            <a:srgbClr val="D1EFE4"/>
          </a:solidFill>
          <a:ln/>
        </p:spPr>
      </p:sp>
      <p:sp>
        <p:nvSpPr>
          <p:cNvPr id="9" name="Shape 7"/>
          <p:cNvSpPr/>
          <p:nvPr/>
        </p:nvSpPr>
        <p:spPr>
          <a:xfrm>
            <a:off x="7315200" y="2698313"/>
            <a:ext cx="22860" cy="4708088"/>
          </a:xfrm>
          <a:prstGeom prst="roundRect">
            <a:avLst>
              <a:gd name="adj" fmla="val 781396"/>
            </a:avLst>
          </a:prstGeom>
          <a:solidFill>
            <a:srgbClr val="B7D5CA"/>
          </a:solidFill>
          <a:ln/>
        </p:spPr>
      </p:sp>
      <p:sp>
        <p:nvSpPr>
          <p:cNvPr id="10" name="Text 8"/>
          <p:cNvSpPr/>
          <p:nvPr/>
        </p:nvSpPr>
        <p:spPr>
          <a:xfrm>
            <a:off x="7513558" y="2896672"/>
            <a:ext cx="3929658" cy="372070"/>
          </a:xfrm>
          <a:prstGeom prst="rect">
            <a:avLst/>
          </a:prstGeom>
          <a:noFill/>
          <a:ln/>
        </p:spPr>
        <p:txBody>
          <a:bodyPr wrap="none" lIns="0" tIns="0" rIns="0" bIns="0" rtlCol="0" anchor="t"/>
          <a:lstStyle/>
          <a:p>
            <a:pPr algn="l" indent="0" marL="0">
              <a:lnSpc>
                <a:spcPts val="2900"/>
              </a:lnSpc>
              <a:buNone/>
            </a:pPr>
            <a:r>
              <a:rPr lang="en-US" sz="2300" b="1" dirty="0">
                <a:solidFill>
                  <a:srgbClr val="4B4A4A"/>
                </a:solidFill>
                <a:latin typeface="Noto Serif SC Bold" pitchFamily="34" charset="0"/>
                <a:ea typeface="Noto Serif SC Bold" pitchFamily="34" charset="-122"/>
                <a:cs typeface="Noto Serif SC Bold" pitchFamily="34" charset="-120"/>
              </a:rPr>
              <a:t>Future Recommendations</a:t>
            </a:r>
            <a:endParaRPr lang="en-US" sz="2300" dirty="0"/>
          </a:p>
        </p:txBody>
      </p:sp>
      <p:sp>
        <p:nvSpPr>
          <p:cNvPr id="11" name="Text 9"/>
          <p:cNvSpPr/>
          <p:nvPr/>
        </p:nvSpPr>
        <p:spPr>
          <a:xfrm>
            <a:off x="7513558" y="3387804"/>
            <a:ext cx="6117074"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To maximize the reach and impact of this initiative, we propose several key future directions:</a:t>
            </a:r>
            <a:endParaRPr lang="en-US" sz="1550" dirty="0"/>
          </a:p>
        </p:txBody>
      </p:sp>
      <p:sp>
        <p:nvSpPr>
          <p:cNvPr id="12" name="Text 10"/>
          <p:cNvSpPr/>
          <p:nvPr/>
        </p:nvSpPr>
        <p:spPr>
          <a:xfrm>
            <a:off x="7513558" y="4141946"/>
            <a:ext cx="611707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B4A4A"/>
                </a:solidFill>
                <a:latin typeface="Geist" pitchFamily="34" charset="0"/>
                <a:ea typeface="Geist" pitchFamily="34" charset="-122"/>
                <a:cs typeface="Geist" pitchFamily="34" charset="-120"/>
              </a:rPr>
              <a:t>Expand the app's deployment to additional nearby villages facing similar challenges.</a:t>
            </a:r>
            <a:endParaRPr lang="en-US" sz="1550" dirty="0"/>
          </a:p>
        </p:txBody>
      </p:sp>
      <p:sp>
        <p:nvSpPr>
          <p:cNvPr id="13" name="Text 11"/>
          <p:cNvSpPr/>
          <p:nvPr/>
        </p:nvSpPr>
        <p:spPr>
          <a:xfrm>
            <a:off x="7513558" y="4846439"/>
            <a:ext cx="611707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B4A4A"/>
                </a:solidFill>
                <a:latin typeface="Geist" pitchFamily="34" charset="0"/>
                <a:ea typeface="Geist" pitchFamily="34" charset="-122"/>
                <a:cs typeface="Geist" pitchFamily="34" charset="-120"/>
              </a:rPr>
              <a:t>Conduct regular training workshops to educate farmers on effectively utilizing the app's features.</a:t>
            </a:r>
            <a:endParaRPr lang="en-US" sz="1550" dirty="0"/>
          </a:p>
        </p:txBody>
      </p:sp>
      <p:sp>
        <p:nvSpPr>
          <p:cNvPr id="14" name="Text 12"/>
          <p:cNvSpPr/>
          <p:nvPr/>
        </p:nvSpPr>
        <p:spPr>
          <a:xfrm>
            <a:off x="7513558" y="5550932"/>
            <a:ext cx="611707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B4A4A"/>
                </a:solidFill>
                <a:latin typeface="Geist" pitchFamily="34" charset="0"/>
                <a:ea typeface="Geist" pitchFamily="34" charset="-122"/>
                <a:cs typeface="Geist" pitchFamily="34" charset="-120"/>
              </a:rPr>
              <a:t>Forge partnerships with local veterinary hospitals and non-governmental organizations to enhance support services.</a:t>
            </a:r>
            <a:endParaRPr lang="en-US" sz="1550" dirty="0"/>
          </a:p>
        </p:txBody>
      </p:sp>
      <p:sp>
        <p:nvSpPr>
          <p:cNvPr id="15" name="Text 13"/>
          <p:cNvSpPr/>
          <p:nvPr/>
        </p:nvSpPr>
        <p:spPr>
          <a:xfrm>
            <a:off x="7513558" y="6255425"/>
            <a:ext cx="6117074"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B4A4A"/>
                </a:solidFill>
                <a:latin typeface="Geist" pitchFamily="34" charset="0"/>
                <a:ea typeface="Geist" pitchFamily="34" charset="-122"/>
                <a:cs typeface="Geist" pitchFamily="34" charset="-120"/>
              </a:rPr>
              <a:t>Ensure the app's content is available in local languages and optimized for low-internet connectivity to maximize accessibility.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2025-11-17T19:12:54Z</dcterms:created>
  <dcterms:modified xsi:type="dcterms:W3CDTF">2025-11-17T19:12:54Z</dcterms:modified>
</cp:coreProperties>
</file>